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87" r:id="rId1"/>
  </p:sldMasterIdLst>
  <p:notesMasterIdLst>
    <p:notesMasterId r:id="rId29"/>
  </p:notesMasterIdLst>
  <p:sldIdLst>
    <p:sldId id="285" r:id="rId2"/>
    <p:sldId id="256" r:id="rId3"/>
    <p:sldId id="257" r:id="rId4"/>
    <p:sldId id="258" r:id="rId5"/>
    <p:sldId id="277" r:id="rId6"/>
    <p:sldId id="288" r:id="rId7"/>
    <p:sldId id="289" r:id="rId8"/>
    <p:sldId id="290" r:id="rId9"/>
    <p:sldId id="278" r:id="rId10"/>
    <p:sldId id="280" r:id="rId11"/>
    <p:sldId id="261" r:id="rId12"/>
    <p:sldId id="281" r:id="rId13"/>
    <p:sldId id="262" r:id="rId14"/>
    <p:sldId id="286" r:id="rId15"/>
    <p:sldId id="260" r:id="rId16"/>
    <p:sldId id="263" r:id="rId17"/>
    <p:sldId id="291" r:id="rId18"/>
    <p:sldId id="265" r:id="rId19"/>
    <p:sldId id="266" r:id="rId20"/>
    <p:sldId id="268" r:id="rId21"/>
    <p:sldId id="269" r:id="rId22"/>
    <p:sldId id="267" r:id="rId23"/>
    <p:sldId id="273" r:id="rId24"/>
    <p:sldId id="275" r:id="rId25"/>
    <p:sldId id="292" r:id="rId26"/>
    <p:sldId id="293" r:id="rId27"/>
    <p:sldId id="284"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8" d="100"/>
          <a:sy n="68" d="100"/>
        </p:scale>
        <p:origin x="144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A46DB5A2-0DDA-48EF-BA60-DAC4568ADA33}" type="datetimeFigureOut">
              <a:rPr lang="ar-IQ" smtClean="0"/>
              <a:t>04/06/1445</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69C39ECF-1C58-488A-8CBC-051D6FC6DFDB}" type="slidenum">
              <a:rPr lang="ar-IQ" smtClean="0"/>
              <a:t>‹#›</a:t>
            </a:fld>
            <a:endParaRPr lang="ar-IQ"/>
          </a:p>
        </p:txBody>
      </p:sp>
    </p:spTree>
    <p:extLst>
      <p:ext uri="{BB962C8B-B14F-4D97-AF65-F5344CB8AC3E}">
        <p14:creationId xmlns:p14="http://schemas.microsoft.com/office/powerpoint/2010/main" val="248230831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69C39ECF-1C58-488A-8CBC-051D6FC6DFDB}" type="slidenum">
              <a:rPr lang="ar-IQ" smtClean="0"/>
              <a:t>2</a:t>
            </a:fld>
            <a:endParaRPr lang="ar-IQ"/>
          </a:p>
        </p:txBody>
      </p:sp>
    </p:spTree>
    <p:extLst>
      <p:ext uri="{BB962C8B-B14F-4D97-AF65-F5344CB8AC3E}">
        <p14:creationId xmlns:p14="http://schemas.microsoft.com/office/powerpoint/2010/main" val="1619985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69C39ECF-1C58-488A-8CBC-051D6FC6DFDB}" type="slidenum">
              <a:rPr lang="ar-IQ" smtClean="0"/>
              <a:t>4</a:t>
            </a:fld>
            <a:endParaRPr lang="ar-IQ"/>
          </a:p>
        </p:txBody>
      </p:sp>
    </p:spTree>
    <p:extLst>
      <p:ext uri="{BB962C8B-B14F-4D97-AF65-F5344CB8AC3E}">
        <p14:creationId xmlns:p14="http://schemas.microsoft.com/office/powerpoint/2010/main" val="13944191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69C39ECF-1C58-488A-8CBC-051D6FC6DFDB}" type="slidenum">
              <a:rPr lang="ar-IQ" smtClean="0"/>
              <a:t>10</a:t>
            </a:fld>
            <a:endParaRPr lang="ar-IQ"/>
          </a:p>
        </p:txBody>
      </p:sp>
    </p:spTree>
    <p:extLst>
      <p:ext uri="{BB962C8B-B14F-4D97-AF65-F5344CB8AC3E}">
        <p14:creationId xmlns:p14="http://schemas.microsoft.com/office/powerpoint/2010/main" val="37361980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69C39ECF-1C58-488A-8CBC-051D6FC6DFDB}" type="slidenum">
              <a:rPr lang="ar-IQ" smtClean="0"/>
              <a:t>15</a:t>
            </a:fld>
            <a:endParaRPr lang="ar-IQ"/>
          </a:p>
        </p:txBody>
      </p:sp>
    </p:spTree>
    <p:extLst>
      <p:ext uri="{BB962C8B-B14F-4D97-AF65-F5344CB8AC3E}">
        <p14:creationId xmlns:p14="http://schemas.microsoft.com/office/powerpoint/2010/main" val="20977981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Cleaning</a:t>
            </a:r>
            <a:endParaRPr lang="ar-IQ" dirty="0"/>
          </a:p>
        </p:txBody>
      </p:sp>
      <p:sp>
        <p:nvSpPr>
          <p:cNvPr id="4" name="Slide Number Placeholder 3"/>
          <p:cNvSpPr>
            <a:spLocks noGrp="1"/>
          </p:cNvSpPr>
          <p:nvPr>
            <p:ph type="sldNum" sz="quarter" idx="10"/>
          </p:nvPr>
        </p:nvSpPr>
        <p:spPr/>
        <p:txBody>
          <a:bodyPr/>
          <a:lstStyle/>
          <a:p>
            <a:fld id="{69C39ECF-1C58-488A-8CBC-051D6FC6DFDB}" type="slidenum">
              <a:rPr lang="ar-IQ" smtClean="0"/>
              <a:t>19</a:t>
            </a:fld>
            <a:endParaRPr lang="ar-IQ"/>
          </a:p>
        </p:txBody>
      </p:sp>
    </p:spTree>
    <p:extLst>
      <p:ext uri="{BB962C8B-B14F-4D97-AF65-F5344CB8AC3E}">
        <p14:creationId xmlns:p14="http://schemas.microsoft.com/office/powerpoint/2010/main" val="28288747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69C39ECF-1C58-488A-8CBC-051D6FC6DFDB}" type="slidenum">
              <a:rPr lang="ar-IQ" smtClean="0"/>
              <a:t>22</a:t>
            </a:fld>
            <a:endParaRPr lang="ar-IQ"/>
          </a:p>
        </p:txBody>
      </p:sp>
    </p:spTree>
    <p:extLst>
      <p:ext uri="{BB962C8B-B14F-4D97-AF65-F5344CB8AC3E}">
        <p14:creationId xmlns:p14="http://schemas.microsoft.com/office/powerpoint/2010/main" val="5022794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82879" y="182879"/>
            <a:ext cx="8778240" cy="6492240"/>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32485" y="882376"/>
            <a:ext cx="7475220" cy="2926080"/>
          </a:xfrm>
        </p:spPr>
        <p:txBody>
          <a:bodyPr anchor="b">
            <a:normAutofit/>
          </a:bodyPr>
          <a:lstStyle>
            <a:lvl1pPr algn="ctr">
              <a:lnSpc>
                <a:spcPct val="85000"/>
              </a:lnSpc>
              <a:defRPr sz="60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282148" y="3869635"/>
            <a:ext cx="6575895" cy="1388165"/>
          </a:xfrm>
        </p:spPr>
        <p:txBody>
          <a:bodyPr>
            <a:normAutofit/>
          </a:bodyPr>
          <a:lstStyle>
            <a:lvl1pPr marL="0" indent="0" algn="ctr">
              <a:spcBef>
                <a:spcPts val="1000"/>
              </a:spcBef>
              <a:buNone/>
              <a:defRPr sz="1800">
                <a:solidFill>
                  <a:srgbClr val="FFFFFF"/>
                </a:solidFill>
              </a:defRPr>
            </a:lvl1pPr>
            <a:lvl2pPr marL="342900" indent="0" algn="ctr">
              <a:buNone/>
              <a:defRPr sz="1800"/>
            </a:lvl2pPr>
            <a:lvl3pPr marL="685800" indent="0" algn="ctr">
              <a:buNone/>
              <a:defRPr sz="180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F82D6AAC-F375-43B3-9A74-3285E9698CDA}" type="datetimeFigureOut">
              <a:rPr lang="ar-IQ" smtClean="0"/>
              <a:t>04/06/1445</a:t>
            </a:fld>
            <a:endParaRPr lang="ar-IQ"/>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ar-IQ"/>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1B1ACFE9-074C-4E31-A67C-D7EB8A37B948}" type="slidenum">
              <a:rPr lang="ar-IQ" smtClean="0"/>
              <a:t>‹#›</a:t>
            </a:fld>
            <a:endParaRPr lang="ar-IQ"/>
          </a:p>
        </p:txBody>
      </p:sp>
      <p:cxnSp>
        <p:nvCxnSpPr>
          <p:cNvPr id="8" name="Straight Connector 7"/>
          <p:cNvCxnSpPr/>
          <p:nvPr/>
        </p:nvCxnSpPr>
        <p:spPr>
          <a:xfrm>
            <a:off x="1483995" y="3733800"/>
            <a:ext cx="61722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175811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82D6AAC-F375-43B3-9A74-3285E9698CDA}" type="datetimeFigureOut">
              <a:rPr lang="ar-IQ" smtClean="0"/>
              <a:t>04/06/1445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B1ACFE9-074C-4E31-A67C-D7EB8A37B948}" type="slidenum">
              <a:rPr lang="ar-IQ" smtClean="0"/>
              <a:t>‹#›</a:t>
            </a:fld>
            <a:endParaRPr lang="ar-IQ"/>
          </a:p>
        </p:txBody>
      </p:sp>
    </p:spTree>
    <p:extLst>
      <p:ext uri="{BB962C8B-B14F-4D97-AF65-F5344CB8AC3E}">
        <p14:creationId xmlns:p14="http://schemas.microsoft.com/office/powerpoint/2010/main" val="3191493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762000"/>
            <a:ext cx="1743075"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57250" y="762000"/>
            <a:ext cx="5572125"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82D6AAC-F375-43B3-9A74-3285E9698CDA}" type="datetimeFigureOut">
              <a:rPr lang="ar-IQ" smtClean="0"/>
              <a:t>04/06/1445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B1ACFE9-074C-4E31-A67C-D7EB8A37B948}" type="slidenum">
              <a:rPr lang="ar-IQ" smtClean="0"/>
              <a:t>‹#›</a:t>
            </a:fld>
            <a:endParaRPr lang="ar-IQ"/>
          </a:p>
        </p:txBody>
      </p:sp>
    </p:spTree>
    <p:extLst>
      <p:ext uri="{BB962C8B-B14F-4D97-AF65-F5344CB8AC3E}">
        <p14:creationId xmlns:p14="http://schemas.microsoft.com/office/powerpoint/2010/main" val="2844760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spcBef>
                <a:spcPts val="1000"/>
              </a:spcBef>
              <a:defRPr/>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82D6AAC-F375-43B3-9A74-3285E9698CDA}" type="datetimeFigureOut">
              <a:rPr lang="ar-IQ" smtClean="0"/>
              <a:t>04/06/1445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B1ACFE9-074C-4E31-A67C-D7EB8A37B948}" type="slidenum">
              <a:rPr lang="ar-IQ" smtClean="0"/>
              <a:t>‹#›</a:t>
            </a:fld>
            <a:endParaRPr lang="ar-IQ"/>
          </a:p>
        </p:txBody>
      </p:sp>
    </p:spTree>
    <p:extLst>
      <p:ext uri="{BB962C8B-B14F-4D97-AF65-F5344CB8AC3E}">
        <p14:creationId xmlns:p14="http://schemas.microsoft.com/office/powerpoint/2010/main" val="2089305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29818" y="1173575"/>
            <a:ext cx="7475220" cy="2926080"/>
          </a:xfrm>
        </p:spPr>
        <p:txBody>
          <a:bodyPr anchor="b">
            <a:noAutofit/>
          </a:bodyPr>
          <a:lstStyle>
            <a:lvl1pPr algn="ctr">
              <a:lnSpc>
                <a:spcPct val="85000"/>
              </a:lnSpc>
              <a:defRPr sz="60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282446" y="4154520"/>
            <a:ext cx="6576822" cy="1363806"/>
          </a:xfrm>
        </p:spPr>
        <p:txBody>
          <a:bodyPr anchor="t">
            <a:normAutofit/>
          </a:bodyPr>
          <a:lstStyle>
            <a:lvl1pPr marL="0" indent="0" algn="ctr">
              <a:buNone/>
              <a:defRPr sz="1800">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82D6AAC-F375-43B3-9A74-3285E9698CDA}" type="datetimeFigureOut">
              <a:rPr lang="ar-IQ" smtClean="0"/>
              <a:t>04/06/1445</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B1ACFE9-074C-4E31-A67C-D7EB8A37B948}" type="slidenum">
              <a:rPr lang="ar-IQ" smtClean="0"/>
              <a:t>‹#›</a:t>
            </a:fld>
            <a:endParaRPr lang="ar-IQ"/>
          </a:p>
        </p:txBody>
      </p:sp>
      <p:cxnSp>
        <p:nvCxnSpPr>
          <p:cNvPr id="7" name="Straight Connector 6"/>
          <p:cNvCxnSpPr/>
          <p:nvPr/>
        </p:nvCxnSpPr>
        <p:spPr>
          <a:xfrm>
            <a:off x="1485900" y="4020408"/>
            <a:ext cx="61722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4853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57250" y="2057399"/>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00709" y="2057400"/>
            <a:ext cx="3566160" cy="402336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82D6AAC-F375-43B3-9A74-3285E9698CDA}" type="datetimeFigureOut">
              <a:rPr lang="ar-IQ" smtClean="0"/>
              <a:t>04/06/1445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B1ACFE9-074C-4E31-A67C-D7EB8A37B948}" type="slidenum">
              <a:rPr lang="ar-IQ" smtClean="0"/>
              <a:t>‹#›</a:t>
            </a:fld>
            <a:endParaRPr lang="ar-IQ"/>
          </a:p>
        </p:txBody>
      </p:sp>
    </p:spTree>
    <p:extLst>
      <p:ext uri="{BB962C8B-B14F-4D97-AF65-F5344CB8AC3E}">
        <p14:creationId xmlns:p14="http://schemas.microsoft.com/office/powerpoint/2010/main" val="576824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857250" y="2001511"/>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57250" y="2721483"/>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01880" y="1999032"/>
            <a:ext cx="3566160" cy="777240"/>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701880" y="2719322"/>
            <a:ext cx="3566160" cy="338328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82D6AAC-F375-43B3-9A74-3285E9698CDA}" type="datetimeFigureOut">
              <a:rPr lang="ar-IQ" smtClean="0"/>
              <a:t>04/06/1445</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1B1ACFE9-074C-4E31-A67C-D7EB8A37B948}" type="slidenum">
              <a:rPr lang="ar-IQ" smtClean="0"/>
              <a:t>‹#›</a:t>
            </a:fld>
            <a:endParaRPr lang="ar-IQ"/>
          </a:p>
        </p:txBody>
      </p:sp>
    </p:spTree>
    <p:extLst>
      <p:ext uri="{BB962C8B-B14F-4D97-AF65-F5344CB8AC3E}">
        <p14:creationId xmlns:p14="http://schemas.microsoft.com/office/powerpoint/2010/main" val="3894559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82D6AAC-F375-43B3-9A74-3285E9698CDA}" type="datetimeFigureOut">
              <a:rPr lang="ar-IQ" smtClean="0"/>
              <a:t>04/06/1445</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1B1ACFE9-074C-4E31-A67C-D7EB8A37B948}" type="slidenum">
              <a:rPr lang="ar-IQ" smtClean="0"/>
              <a:t>‹#›</a:t>
            </a:fld>
            <a:endParaRPr lang="ar-IQ"/>
          </a:p>
        </p:txBody>
      </p:sp>
    </p:spTree>
    <p:extLst>
      <p:ext uri="{BB962C8B-B14F-4D97-AF65-F5344CB8AC3E}">
        <p14:creationId xmlns:p14="http://schemas.microsoft.com/office/powerpoint/2010/main" val="1554587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2D6AAC-F375-43B3-9A74-3285E9698CDA}" type="datetimeFigureOut">
              <a:rPr lang="ar-IQ" smtClean="0"/>
              <a:t>04/06/1445</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1B1ACFE9-074C-4E31-A67C-D7EB8A37B948}" type="slidenum">
              <a:rPr lang="ar-IQ" smtClean="0"/>
              <a:t>‹#›</a:t>
            </a:fld>
            <a:endParaRPr lang="ar-IQ"/>
          </a:p>
        </p:txBody>
      </p:sp>
    </p:spTree>
    <p:extLst>
      <p:ext uri="{BB962C8B-B14F-4D97-AF65-F5344CB8AC3E}">
        <p14:creationId xmlns:p14="http://schemas.microsoft.com/office/powerpoint/2010/main" val="3362706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Content Placeholder 2"/>
          <p:cNvSpPr>
            <a:spLocks noGrp="1"/>
          </p:cNvSpPr>
          <p:nvPr>
            <p:ph idx="1"/>
          </p:nvPr>
        </p:nvSpPr>
        <p:spPr>
          <a:xfrm>
            <a:off x="4129314" y="1097280"/>
            <a:ext cx="4149638" cy="466344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7250" y="2834640"/>
            <a:ext cx="2834640" cy="292608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F82D6AAC-F375-43B3-9A74-3285E9698CDA}" type="datetimeFigureOut">
              <a:rPr lang="ar-IQ" smtClean="0"/>
              <a:t>04/06/1445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B1ACFE9-074C-4E31-A67C-D7EB8A37B948}" type="slidenum">
              <a:rPr lang="ar-IQ" smtClean="0"/>
              <a:t>‹#›</a:t>
            </a:fld>
            <a:endParaRPr lang="ar-IQ"/>
          </a:p>
        </p:txBody>
      </p:sp>
    </p:spTree>
    <p:extLst>
      <p:ext uri="{BB962C8B-B14F-4D97-AF65-F5344CB8AC3E}">
        <p14:creationId xmlns:p14="http://schemas.microsoft.com/office/powerpoint/2010/main" val="2133391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1097280"/>
            <a:ext cx="2834640" cy="1737360"/>
          </a:xfrm>
        </p:spPr>
        <p:txBody>
          <a:bodyPr anchor="b">
            <a:noAutofit/>
          </a:bodyPr>
          <a:lstStyle>
            <a:lvl1pPr>
              <a:lnSpc>
                <a:spcPct val="90000"/>
              </a:lnSpc>
              <a:defRPr sz="3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4019107" y="1069847"/>
            <a:ext cx="4257703" cy="4645153"/>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857250" y="2834640"/>
            <a:ext cx="2834640" cy="2880360"/>
          </a:xfrm>
        </p:spPr>
        <p:txBody>
          <a:bodyPr>
            <a:normAutofit/>
          </a:bodyPr>
          <a:lstStyle>
            <a:lvl1pPr marL="0" indent="0">
              <a:lnSpc>
                <a:spcPct val="100000"/>
              </a:lnSpc>
              <a:spcBef>
                <a:spcPts val="80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p:txBody>
          <a:bodyPr/>
          <a:lstStyle/>
          <a:p>
            <a:fld id="{F82D6AAC-F375-43B3-9A74-3285E9698CDA}" type="datetimeFigureOut">
              <a:rPr lang="ar-IQ" smtClean="0"/>
              <a:t>04/06/1445</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B1ACFE9-074C-4E31-A67C-D7EB8A37B948}" type="slidenum">
              <a:rPr lang="ar-IQ" smtClean="0"/>
              <a:t>‹#›</a:t>
            </a:fld>
            <a:endParaRPr lang="ar-IQ"/>
          </a:p>
        </p:txBody>
      </p:sp>
    </p:spTree>
    <p:extLst>
      <p:ext uri="{BB962C8B-B14F-4D97-AF65-F5344CB8AC3E}">
        <p14:creationId xmlns:p14="http://schemas.microsoft.com/office/powerpoint/2010/main" val="25158965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p:nvPr/>
        </p:nvSpPr>
        <p:spPr>
          <a:xfrm>
            <a:off x="182880" y="182880"/>
            <a:ext cx="8778240" cy="6492240"/>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57250" y="609600"/>
            <a:ext cx="740664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57251" y="2057400"/>
            <a:ext cx="7404653"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7247" y="6223829"/>
            <a:ext cx="1746806" cy="365125"/>
          </a:xfrm>
          <a:prstGeom prst="rect">
            <a:avLst/>
          </a:prstGeom>
        </p:spPr>
        <p:txBody>
          <a:bodyPr vert="horz" lIns="91440" tIns="45720" rIns="91440" bIns="45720" rtlCol="0" anchor="ctr"/>
          <a:lstStyle>
            <a:lvl1pPr algn="l">
              <a:defRPr sz="1000">
                <a:solidFill>
                  <a:schemeClr val="accent1"/>
                </a:solidFill>
              </a:defRPr>
            </a:lvl1pPr>
          </a:lstStyle>
          <a:p>
            <a:fld id="{F82D6AAC-F375-43B3-9A74-3285E9698CDA}" type="datetimeFigureOut">
              <a:rPr lang="ar-IQ" smtClean="0"/>
              <a:t>04/06/1445</a:t>
            </a:fld>
            <a:endParaRPr lang="ar-IQ"/>
          </a:p>
        </p:txBody>
      </p:sp>
      <p:sp>
        <p:nvSpPr>
          <p:cNvPr id="5" name="Footer Placeholder 4"/>
          <p:cNvSpPr>
            <a:spLocks noGrp="1"/>
          </p:cNvSpPr>
          <p:nvPr>
            <p:ph type="ftr" sz="quarter" idx="3"/>
          </p:nvPr>
        </p:nvSpPr>
        <p:spPr>
          <a:xfrm>
            <a:off x="2961861" y="6223829"/>
            <a:ext cx="3538331" cy="365125"/>
          </a:xfrm>
          <a:prstGeom prst="rect">
            <a:avLst/>
          </a:prstGeom>
        </p:spPr>
        <p:txBody>
          <a:bodyPr vert="horz" lIns="91440" tIns="45720" rIns="91440" bIns="45720" rtlCol="0" anchor="ctr"/>
          <a:lstStyle>
            <a:lvl1pPr algn="ctr">
              <a:defRPr sz="1000">
                <a:solidFill>
                  <a:schemeClr val="accent1"/>
                </a:solidFill>
              </a:defRPr>
            </a:lvl1pPr>
          </a:lstStyle>
          <a:p>
            <a:endParaRPr lang="ar-IQ"/>
          </a:p>
        </p:txBody>
      </p:sp>
      <p:sp>
        <p:nvSpPr>
          <p:cNvPr id="6" name="Slide Number Placeholder 5"/>
          <p:cNvSpPr>
            <a:spLocks noGrp="1"/>
          </p:cNvSpPr>
          <p:nvPr>
            <p:ph type="sldNum" sz="quarter" idx="4"/>
          </p:nvPr>
        </p:nvSpPr>
        <p:spPr>
          <a:xfrm>
            <a:off x="6997148" y="6223829"/>
            <a:ext cx="1279663" cy="365125"/>
          </a:xfrm>
          <a:prstGeom prst="rect">
            <a:avLst/>
          </a:prstGeom>
        </p:spPr>
        <p:txBody>
          <a:bodyPr vert="horz" lIns="91440" tIns="45720" rIns="91440" bIns="45720" rtlCol="0" anchor="ctr"/>
          <a:lstStyle>
            <a:lvl1pPr algn="r">
              <a:defRPr sz="1000">
                <a:solidFill>
                  <a:schemeClr val="accent1"/>
                </a:solidFill>
              </a:defRPr>
            </a:lvl1pPr>
          </a:lstStyle>
          <a:p>
            <a:fld id="{1B1ACFE9-074C-4E31-A67C-D7EB8A37B948}" type="slidenum">
              <a:rPr lang="ar-IQ" smtClean="0"/>
              <a:t>‹#›</a:t>
            </a:fld>
            <a:endParaRPr lang="ar-IQ"/>
          </a:p>
        </p:txBody>
      </p:sp>
    </p:spTree>
    <p:extLst>
      <p:ext uri="{BB962C8B-B14F-4D97-AF65-F5344CB8AC3E}">
        <p14:creationId xmlns:p14="http://schemas.microsoft.com/office/powerpoint/2010/main" val="698436996"/>
      </p:ext>
    </p:extLst>
  </p:cSld>
  <p:clrMap bg1="lt1" tx1="dk1" bg2="lt2" tx2="dk2" accent1="accent1" accent2="accent2" accent3="accent3" accent4="accent4" accent5="accent5" accent6="accent6" hlink="hlink" folHlink="folHlink"/>
  <p:sldLayoutIdLst>
    <p:sldLayoutId id="2147483888" r:id="rId1"/>
    <p:sldLayoutId id="2147483889" r:id="rId2"/>
    <p:sldLayoutId id="2147483890" r:id="rId3"/>
    <p:sldLayoutId id="2147483891" r:id="rId4"/>
    <p:sldLayoutId id="2147483892" r:id="rId5"/>
    <p:sldLayoutId id="2147483893" r:id="rId6"/>
    <p:sldLayoutId id="2147483894" r:id="rId7"/>
    <p:sldLayoutId id="2147483895" r:id="rId8"/>
    <p:sldLayoutId id="2147483896" r:id="rId9"/>
    <p:sldLayoutId id="2147483897" r:id="rId10"/>
    <p:sldLayoutId id="2147483898" r:id="rId11"/>
  </p:sldLayoutIdLst>
  <p:txStyles>
    <p:titleStyle>
      <a:lvl1pPr algn="l" defTabSz="685800" rtl="1" eaLnBrk="1" latinLnBrk="0" hangingPunct="1">
        <a:lnSpc>
          <a:spcPct val="90000"/>
        </a:lnSpc>
        <a:spcBef>
          <a:spcPct val="0"/>
        </a:spcBef>
        <a:buNone/>
        <a:defRPr sz="4000" kern="1200">
          <a:solidFill>
            <a:schemeClr val="accent1"/>
          </a:solidFill>
          <a:latin typeface="+mj-lt"/>
          <a:ea typeface="+mj-ea"/>
          <a:cs typeface="+mj-cs"/>
        </a:defRPr>
      </a:lvl1pPr>
    </p:titleStyle>
    <p:bodyStyle>
      <a:lvl1pPr marL="171450" indent="-137160" algn="r" defTabSz="685800" rtl="1" eaLnBrk="1" latinLnBrk="0" hangingPunct="1">
        <a:lnSpc>
          <a:spcPct val="90000"/>
        </a:lnSpc>
        <a:spcBef>
          <a:spcPts val="1000"/>
        </a:spcBef>
        <a:buClr>
          <a:schemeClr val="accent1"/>
        </a:buClr>
        <a:buSzPct val="80000"/>
        <a:buFont typeface="Corbel" pitchFamily="34" charset="0"/>
        <a:buChar char="•"/>
        <a:defRPr sz="2000" kern="1200">
          <a:solidFill>
            <a:schemeClr val="accent1"/>
          </a:solidFill>
          <a:latin typeface="+mn-lt"/>
          <a:ea typeface="+mn-ea"/>
          <a:cs typeface="+mn-cs"/>
        </a:defRPr>
      </a:lvl1pPr>
      <a:lvl2pPr marL="342900" indent="-137160" algn="r" defTabSz="685800" rtl="1" eaLnBrk="1" latinLnBrk="0" hangingPunct="1">
        <a:lnSpc>
          <a:spcPct val="90000"/>
        </a:lnSpc>
        <a:spcBef>
          <a:spcPts val="150"/>
        </a:spcBef>
        <a:spcAft>
          <a:spcPts val="300"/>
        </a:spcAft>
        <a:buClr>
          <a:schemeClr val="accent1"/>
        </a:buClr>
        <a:buSzPct val="80000"/>
        <a:buFont typeface="Corbel" pitchFamily="34" charset="0"/>
        <a:buChar char="•"/>
        <a:defRPr sz="1800" kern="1200">
          <a:solidFill>
            <a:schemeClr val="accent1"/>
          </a:solidFill>
          <a:latin typeface="+mn-lt"/>
          <a:ea typeface="+mn-ea"/>
          <a:cs typeface="+mn-cs"/>
        </a:defRPr>
      </a:lvl2pPr>
      <a:lvl3pPr marL="548640" indent="-137160" algn="r" defTabSz="685800" rtl="1" eaLnBrk="1" latinLnBrk="0" hangingPunct="1">
        <a:lnSpc>
          <a:spcPct val="90000"/>
        </a:lnSpc>
        <a:spcBef>
          <a:spcPts val="150"/>
        </a:spcBef>
        <a:spcAft>
          <a:spcPts val="300"/>
        </a:spcAft>
        <a:buClr>
          <a:schemeClr val="accent1"/>
        </a:buClr>
        <a:buSzPct val="80000"/>
        <a:buFont typeface="Corbel" pitchFamily="34" charset="0"/>
        <a:buChar char="•"/>
        <a:defRPr sz="1600" kern="1200">
          <a:solidFill>
            <a:schemeClr val="accent1"/>
          </a:solidFill>
          <a:latin typeface="+mn-lt"/>
          <a:ea typeface="+mn-ea"/>
          <a:cs typeface="+mn-cs"/>
        </a:defRPr>
      </a:lvl3pPr>
      <a:lvl4pPr marL="754380" indent="-137160" algn="r" defTabSz="685800" rtl="1"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4pPr>
      <a:lvl5pPr marL="920120" indent="-137160" algn="r" defTabSz="685800" rtl="1"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5pPr>
      <a:lvl6pPr marL="1100000" indent="-171450" algn="r" defTabSz="685800" rtl="1"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6pPr>
      <a:lvl7pPr marL="1300000" indent="-171450" algn="r" defTabSz="685800" rtl="1"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7pPr>
      <a:lvl8pPr marL="1500000" indent="-171450" algn="r" defTabSz="685800" rtl="1"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8pPr>
      <a:lvl9pPr marL="1700000" indent="-171450" algn="r" defTabSz="685800" rtl="1" eaLnBrk="1" latinLnBrk="0" hangingPunct="1">
        <a:lnSpc>
          <a:spcPct val="90000"/>
        </a:lnSpc>
        <a:spcBef>
          <a:spcPts val="150"/>
        </a:spcBef>
        <a:spcAft>
          <a:spcPts val="300"/>
        </a:spcAft>
        <a:buClr>
          <a:schemeClr val="accent1"/>
        </a:buClr>
        <a:buSzPct val="80000"/>
        <a:buFont typeface="Corbel" pitchFamily="34" charset="0"/>
        <a:buChar char="•"/>
        <a:defRPr sz="1400" kern="1200">
          <a:solidFill>
            <a:schemeClr val="accent1"/>
          </a:solidFill>
          <a:latin typeface="+mn-lt"/>
          <a:ea typeface="+mn-ea"/>
          <a:cs typeface="+mn-cs"/>
        </a:defRPr>
      </a:lvl9pPr>
    </p:bodyStyle>
    <p:otherStyle>
      <a:defPPr>
        <a:defRPr lang="en-US"/>
      </a:defPPr>
      <a:lvl1pPr marL="0" algn="r" defTabSz="685800" rtl="1" eaLnBrk="1" latinLnBrk="0" hangingPunct="1">
        <a:defRPr sz="1350" kern="1200">
          <a:solidFill>
            <a:schemeClr val="tx1"/>
          </a:solidFill>
          <a:latin typeface="+mn-lt"/>
          <a:ea typeface="+mn-ea"/>
          <a:cs typeface="+mn-cs"/>
        </a:defRPr>
      </a:lvl1pPr>
      <a:lvl2pPr marL="342900" algn="r" defTabSz="685800" rtl="1" eaLnBrk="1" latinLnBrk="0" hangingPunct="1">
        <a:defRPr sz="1350" kern="1200">
          <a:solidFill>
            <a:schemeClr val="tx1"/>
          </a:solidFill>
          <a:latin typeface="+mn-lt"/>
          <a:ea typeface="+mn-ea"/>
          <a:cs typeface="+mn-cs"/>
        </a:defRPr>
      </a:lvl2pPr>
      <a:lvl3pPr marL="685800" algn="r" defTabSz="685800" rtl="1" eaLnBrk="1" latinLnBrk="0" hangingPunct="1">
        <a:defRPr sz="1350" kern="1200">
          <a:solidFill>
            <a:schemeClr val="tx1"/>
          </a:solidFill>
          <a:latin typeface="+mn-lt"/>
          <a:ea typeface="+mn-ea"/>
          <a:cs typeface="+mn-cs"/>
        </a:defRPr>
      </a:lvl3pPr>
      <a:lvl4pPr marL="1028700" algn="r" defTabSz="685800" rtl="1" eaLnBrk="1" latinLnBrk="0" hangingPunct="1">
        <a:defRPr sz="1350" kern="1200">
          <a:solidFill>
            <a:schemeClr val="tx1"/>
          </a:solidFill>
          <a:latin typeface="+mn-lt"/>
          <a:ea typeface="+mn-ea"/>
          <a:cs typeface="+mn-cs"/>
        </a:defRPr>
      </a:lvl4pPr>
      <a:lvl5pPr marL="1371600" algn="r" defTabSz="685800" rtl="1" eaLnBrk="1" latinLnBrk="0" hangingPunct="1">
        <a:defRPr sz="1350" kern="1200">
          <a:solidFill>
            <a:schemeClr val="tx1"/>
          </a:solidFill>
          <a:latin typeface="+mn-lt"/>
          <a:ea typeface="+mn-ea"/>
          <a:cs typeface="+mn-cs"/>
        </a:defRPr>
      </a:lvl5pPr>
      <a:lvl6pPr marL="1714500" algn="r" defTabSz="685800" rtl="1" eaLnBrk="1" latinLnBrk="0" hangingPunct="1">
        <a:defRPr sz="1350" kern="1200">
          <a:solidFill>
            <a:schemeClr val="tx1"/>
          </a:solidFill>
          <a:latin typeface="+mn-lt"/>
          <a:ea typeface="+mn-ea"/>
          <a:cs typeface="+mn-cs"/>
        </a:defRPr>
      </a:lvl6pPr>
      <a:lvl7pPr marL="2057400" algn="r" defTabSz="685800" rtl="1" eaLnBrk="1" latinLnBrk="0" hangingPunct="1">
        <a:defRPr sz="1350" kern="1200">
          <a:solidFill>
            <a:schemeClr val="tx1"/>
          </a:solidFill>
          <a:latin typeface="+mn-lt"/>
          <a:ea typeface="+mn-ea"/>
          <a:cs typeface="+mn-cs"/>
        </a:defRPr>
      </a:lvl7pPr>
      <a:lvl8pPr marL="2400300" algn="r" defTabSz="685800" rtl="1" eaLnBrk="1" latinLnBrk="0" hangingPunct="1">
        <a:defRPr sz="1350" kern="1200">
          <a:solidFill>
            <a:schemeClr val="tx1"/>
          </a:solidFill>
          <a:latin typeface="+mn-lt"/>
          <a:ea typeface="+mn-ea"/>
          <a:cs typeface="+mn-cs"/>
        </a:defRPr>
      </a:lvl8pPr>
      <a:lvl9pPr marL="2743200" algn="r" defTabSz="685800" rtl="1"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35608" y="620688"/>
            <a:ext cx="7498080" cy="5627712"/>
          </a:xfrm>
        </p:spPr>
        <p:txBody>
          <a:bodyPr>
            <a:normAutofit fontScale="92500" lnSpcReduction="20000"/>
          </a:bodyPr>
          <a:lstStyle/>
          <a:p>
            <a:pPr marL="82296" indent="0" algn="l">
              <a:buNone/>
            </a:pPr>
            <a:endParaRPr lang="en-US" sz="2800" spc="-100" dirty="0">
              <a:solidFill>
                <a:srgbClr val="002060"/>
              </a:solidFill>
              <a:latin typeface="Garamond" pitchFamily="18" charset="0"/>
              <a:ea typeface="+mj-ea"/>
              <a:cs typeface="+mj-cs"/>
            </a:endParaRPr>
          </a:p>
          <a:p>
            <a:pPr marL="82296" indent="0" algn="l">
              <a:buNone/>
            </a:pPr>
            <a:endParaRPr lang="en-US" sz="2800" spc="-100" dirty="0">
              <a:solidFill>
                <a:srgbClr val="002060"/>
              </a:solidFill>
              <a:latin typeface="Garamond" pitchFamily="18" charset="0"/>
              <a:ea typeface="+mj-ea"/>
              <a:cs typeface="+mj-cs"/>
            </a:endParaRPr>
          </a:p>
          <a:p>
            <a:pPr marL="82296" indent="0" algn="l">
              <a:buNone/>
            </a:pPr>
            <a:endParaRPr lang="en-US" sz="2800" spc="-100" dirty="0">
              <a:solidFill>
                <a:srgbClr val="002060"/>
              </a:solidFill>
              <a:latin typeface="Garamond" pitchFamily="18" charset="0"/>
              <a:ea typeface="+mj-ea"/>
              <a:cs typeface="+mj-cs"/>
            </a:endParaRPr>
          </a:p>
          <a:p>
            <a:pPr marL="82296" indent="0" algn="l">
              <a:buNone/>
            </a:pPr>
            <a:endParaRPr lang="en-US" sz="2800" spc="-100" dirty="0">
              <a:solidFill>
                <a:srgbClr val="002060"/>
              </a:solidFill>
              <a:latin typeface="Garamond" pitchFamily="18" charset="0"/>
              <a:ea typeface="+mj-ea"/>
              <a:cs typeface="+mj-cs"/>
            </a:endParaRPr>
          </a:p>
          <a:p>
            <a:pPr marL="82296" indent="0" algn="l">
              <a:buNone/>
            </a:pPr>
            <a:endParaRPr lang="en-US" sz="2800" spc="-100" dirty="0">
              <a:solidFill>
                <a:srgbClr val="002060"/>
              </a:solidFill>
              <a:latin typeface="Garamond" pitchFamily="18" charset="0"/>
              <a:ea typeface="+mj-ea"/>
              <a:cs typeface="+mj-cs"/>
            </a:endParaRPr>
          </a:p>
          <a:p>
            <a:pPr marL="82296" indent="0" algn="l">
              <a:buNone/>
            </a:pPr>
            <a:endParaRPr lang="en-US" sz="2800" spc="-100" dirty="0">
              <a:solidFill>
                <a:srgbClr val="002060"/>
              </a:solidFill>
              <a:latin typeface="Garamond" pitchFamily="18" charset="0"/>
              <a:ea typeface="+mj-ea"/>
              <a:cs typeface="+mj-cs"/>
            </a:endParaRPr>
          </a:p>
          <a:p>
            <a:pPr marL="82296" indent="0" algn="l">
              <a:buNone/>
            </a:pPr>
            <a:endParaRPr lang="en-US" sz="2800" spc="-100" dirty="0">
              <a:solidFill>
                <a:srgbClr val="002060"/>
              </a:solidFill>
              <a:latin typeface="Garamond" pitchFamily="18" charset="0"/>
              <a:ea typeface="+mj-ea"/>
              <a:cs typeface="+mj-cs"/>
            </a:endParaRPr>
          </a:p>
          <a:p>
            <a:pPr marL="82296" indent="0" algn="l">
              <a:buNone/>
            </a:pPr>
            <a:endParaRPr lang="en-US" sz="2800" b="1" spc="-100" dirty="0">
              <a:solidFill>
                <a:srgbClr val="002060"/>
              </a:solidFill>
              <a:latin typeface="Garamond" pitchFamily="18" charset="0"/>
              <a:ea typeface="+mj-ea"/>
              <a:cs typeface="+mj-cs"/>
            </a:endParaRPr>
          </a:p>
          <a:p>
            <a:pPr marL="82296" indent="0" algn="l">
              <a:buNone/>
            </a:pPr>
            <a:r>
              <a:rPr lang="en-US" sz="2800" b="1" spc="-100" dirty="0">
                <a:solidFill>
                  <a:srgbClr val="002060"/>
                </a:solidFill>
                <a:latin typeface="Garamond" pitchFamily="18" charset="0"/>
                <a:ea typeface="+mj-ea"/>
                <a:cs typeface="+mj-cs"/>
              </a:rPr>
              <a:t>University of Basrah</a:t>
            </a:r>
            <a:br>
              <a:rPr lang="en-US" sz="2800" b="1" spc="-100" dirty="0">
                <a:solidFill>
                  <a:srgbClr val="002060"/>
                </a:solidFill>
                <a:latin typeface="Garamond" pitchFamily="18" charset="0"/>
                <a:ea typeface="+mj-ea"/>
                <a:cs typeface="+mj-cs"/>
              </a:rPr>
            </a:br>
            <a:r>
              <a:rPr lang="en-US" sz="2800" b="1" spc="-100" dirty="0">
                <a:solidFill>
                  <a:srgbClr val="002060"/>
                </a:solidFill>
                <a:latin typeface="Garamond" pitchFamily="18" charset="0"/>
                <a:ea typeface="+mj-ea"/>
                <a:cs typeface="+mj-cs"/>
              </a:rPr>
              <a:t>College of Medicine/ Department of Human Anatomy</a:t>
            </a:r>
            <a:br>
              <a:rPr lang="en-US" sz="2800" b="1" spc="-100" dirty="0">
                <a:solidFill>
                  <a:srgbClr val="002060"/>
                </a:solidFill>
                <a:latin typeface="Garamond" pitchFamily="18" charset="0"/>
                <a:ea typeface="+mj-ea"/>
                <a:cs typeface="+mj-cs"/>
              </a:rPr>
            </a:br>
            <a:r>
              <a:rPr lang="en-US" sz="2800" b="1" spc="-100" dirty="0">
                <a:solidFill>
                  <a:srgbClr val="002060"/>
                </a:solidFill>
                <a:latin typeface="Garamond" pitchFamily="18" charset="0"/>
                <a:ea typeface="+mj-ea"/>
                <a:cs typeface="+mj-cs"/>
              </a:rPr>
              <a:t>First Class</a:t>
            </a:r>
          </a:p>
          <a:p>
            <a:pPr marL="82296" indent="0" algn="l">
              <a:buNone/>
            </a:pPr>
            <a:r>
              <a:rPr lang="en-US" sz="2800" b="1" spc="-100" dirty="0">
                <a:solidFill>
                  <a:srgbClr val="002060"/>
                </a:solidFill>
                <a:latin typeface="Garamond" pitchFamily="18" charset="0"/>
                <a:ea typeface="+mj-ea"/>
                <a:cs typeface="+mj-cs"/>
              </a:rPr>
              <a:t>Medical Biology</a:t>
            </a:r>
            <a:br>
              <a:rPr lang="en-US" sz="2800" b="1" spc="-100" dirty="0">
                <a:solidFill>
                  <a:srgbClr val="002060"/>
                </a:solidFill>
                <a:latin typeface="Garamond" pitchFamily="18" charset="0"/>
                <a:ea typeface="+mj-ea"/>
                <a:cs typeface="+mj-cs"/>
              </a:rPr>
            </a:br>
            <a:br>
              <a:rPr lang="en-US" sz="2800" b="1" spc="-100" dirty="0">
                <a:solidFill>
                  <a:srgbClr val="002060"/>
                </a:solidFill>
                <a:latin typeface="Garamond" pitchFamily="18" charset="0"/>
                <a:ea typeface="+mj-ea"/>
                <a:cs typeface="+mj-cs"/>
              </a:rPr>
            </a:br>
            <a:br>
              <a:rPr lang="en-US" sz="2800" b="1" spc="-100" dirty="0">
                <a:solidFill>
                  <a:srgbClr val="002060"/>
                </a:solidFill>
                <a:latin typeface="Garamond" pitchFamily="18" charset="0"/>
                <a:ea typeface="+mj-ea"/>
                <a:cs typeface="+mj-cs"/>
              </a:rPr>
            </a:br>
            <a:endParaRPr lang="ar-IQ" b="1"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548680"/>
            <a:ext cx="1500187" cy="1500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64781" y="692696"/>
            <a:ext cx="1311275"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30100" y="590427"/>
            <a:ext cx="1434188" cy="15424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674481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115616" y="548680"/>
            <a:ext cx="8064896" cy="4585871"/>
          </a:xfrm>
          <a:prstGeom prst="rect">
            <a:avLst/>
          </a:prstGeom>
        </p:spPr>
        <p:txBody>
          <a:bodyPr wrap="square">
            <a:spAutoFit/>
          </a:bodyPr>
          <a:lstStyle/>
          <a:p>
            <a:pPr algn="l"/>
            <a:r>
              <a:rPr lang="en-US" sz="3600" b="1" u="sng" dirty="0">
                <a:solidFill>
                  <a:schemeClr val="accent3">
                    <a:lumMod val="75000"/>
                  </a:schemeClr>
                </a:solidFill>
                <a:latin typeface="Garamond" pitchFamily="18" charset="0"/>
                <a:cs typeface="Times New Roman" pitchFamily="18" charset="0"/>
              </a:rPr>
              <a:t>Epithelial tissue  </a:t>
            </a:r>
          </a:p>
          <a:p>
            <a:pPr algn="l"/>
            <a:endParaRPr lang="en-US" sz="2800" b="1" dirty="0">
              <a:solidFill>
                <a:srgbClr val="FF0000"/>
              </a:solidFill>
            </a:endParaRPr>
          </a:p>
          <a:p>
            <a:pPr algn="l"/>
            <a:r>
              <a:rPr lang="en-US" sz="2800" b="1" dirty="0">
                <a:solidFill>
                  <a:srgbClr val="002060"/>
                </a:solidFill>
                <a:latin typeface="Garamond" pitchFamily="18" charset="0"/>
                <a:cs typeface="Times New Roman" pitchFamily="18" charset="0"/>
              </a:rPr>
              <a:t>Has a special function– </a:t>
            </a:r>
          </a:p>
          <a:p>
            <a:pPr algn="l"/>
            <a:endParaRPr lang="en-US" sz="2800" b="1" dirty="0">
              <a:solidFill>
                <a:srgbClr val="002060"/>
              </a:solidFill>
              <a:latin typeface="Garamond" pitchFamily="18" charset="0"/>
              <a:cs typeface="Times New Roman" pitchFamily="18" charset="0"/>
            </a:endParaRPr>
          </a:p>
          <a:p>
            <a:pPr algn="l"/>
            <a:endParaRPr lang="en-US" sz="2400" dirty="0">
              <a:solidFill>
                <a:srgbClr val="002060"/>
              </a:solidFill>
              <a:latin typeface="Times New Roman" pitchFamily="18" charset="0"/>
              <a:cs typeface="Times New Roman" pitchFamily="18" charset="0"/>
            </a:endParaRPr>
          </a:p>
          <a:p>
            <a:pPr algn="l"/>
            <a:endParaRPr lang="en-US" sz="2400" dirty="0">
              <a:solidFill>
                <a:srgbClr val="002060"/>
              </a:solidFill>
              <a:latin typeface="Times New Roman" pitchFamily="18" charset="0"/>
              <a:cs typeface="Times New Roman" pitchFamily="18" charset="0"/>
            </a:endParaRPr>
          </a:p>
          <a:p>
            <a:pPr algn="l"/>
            <a:endParaRPr lang="en-US" sz="2400" dirty="0">
              <a:solidFill>
                <a:srgbClr val="002060"/>
              </a:solidFill>
              <a:latin typeface="Times New Roman" pitchFamily="18" charset="0"/>
              <a:cs typeface="Times New Roman" pitchFamily="18" charset="0"/>
            </a:endParaRPr>
          </a:p>
          <a:p>
            <a:pPr algn="l"/>
            <a:endParaRPr lang="en-US" sz="2400" dirty="0">
              <a:solidFill>
                <a:srgbClr val="002060"/>
              </a:solidFill>
              <a:latin typeface="Times New Roman" pitchFamily="18" charset="0"/>
              <a:cs typeface="Times New Roman" pitchFamily="18" charset="0"/>
            </a:endParaRPr>
          </a:p>
          <a:p>
            <a:pPr algn="l"/>
            <a:endParaRPr lang="en-US" sz="2400" dirty="0">
              <a:solidFill>
                <a:srgbClr val="002060"/>
              </a:solidFill>
              <a:latin typeface="Times New Roman" pitchFamily="18" charset="0"/>
              <a:cs typeface="Times New Roman" pitchFamily="18" charset="0"/>
            </a:endParaRPr>
          </a:p>
          <a:p>
            <a:pPr algn="l"/>
            <a:endParaRPr lang="en-US" sz="2400" dirty="0">
              <a:solidFill>
                <a:srgbClr val="002060"/>
              </a:solidFill>
              <a:latin typeface="Times New Roman" pitchFamily="18" charset="0"/>
              <a:cs typeface="Times New Roman" pitchFamily="18" charset="0"/>
            </a:endParaRPr>
          </a:p>
          <a:p>
            <a:pPr algn="l"/>
            <a:r>
              <a:rPr lang="en-US" sz="2800" b="1" dirty="0">
                <a:solidFill>
                  <a:srgbClr val="002060"/>
                </a:solidFill>
                <a:latin typeface="Garamond" pitchFamily="18" charset="0"/>
                <a:cs typeface="Times New Roman" pitchFamily="18" charset="0"/>
              </a:rPr>
              <a:t>It must cover all the surfaces of the body</a:t>
            </a:r>
            <a:endParaRPr lang="ar-IQ" sz="2800" b="1" dirty="0">
              <a:solidFill>
                <a:srgbClr val="002060"/>
              </a:solidFill>
              <a:latin typeface="Garamond" pitchFamily="18" charset="0"/>
              <a:cs typeface="Times New Roman" pitchFamily="18" charset="0"/>
            </a:endParaRPr>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67944" y="2060848"/>
            <a:ext cx="2143125" cy="214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75950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animEffect transition="in" filter="wipe(down)">
                                      <p:cBhvr>
                                        <p:cTn id="7" dur="580">
                                          <p:stCondLst>
                                            <p:cond delay="0"/>
                                          </p:stCondLst>
                                        </p:cTn>
                                        <p:tgtEl>
                                          <p:spTgt spid="1027"/>
                                        </p:tgtEl>
                                      </p:cBhvr>
                                    </p:animEffect>
                                    <p:anim calcmode="lin" valueType="num">
                                      <p:cBhvr>
                                        <p:cTn id="8" dur="1822" tmFilter="0,0; 0.14,0.36; 0.43,0.73; 0.71,0.91; 1.0,1.0">
                                          <p:stCondLst>
                                            <p:cond delay="0"/>
                                          </p:stCondLst>
                                        </p:cTn>
                                        <p:tgtEl>
                                          <p:spTgt spid="1027"/>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027"/>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027"/>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027"/>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027"/>
                                        </p:tgtEl>
                                        <p:attrNameLst>
                                          <p:attrName>ppt_y</p:attrName>
                                        </p:attrNameLst>
                                      </p:cBhvr>
                                      <p:tavLst>
                                        <p:tav tm="0" fmla="#ppt_y-sin(pi*$)/81">
                                          <p:val>
                                            <p:fltVal val="0"/>
                                          </p:val>
                                        </p:tav>
                                        <p:tav tm="100000">
                                          <p:val>
                                            <p:fltVal val="1"/>
                                          </p:val>
                                        </p:tav>
                                      </p:tavLst>
                                    </p:anim>
                                    <p:animScale>
                                      <p:cBhvr>
                                        <p:cTn id="13" dur="26">
                                          <p:stCondLst>
                                            <p:cond delay="650"/>
                                          </p:stCondLst>
                                        </p:cTn>
                                        <p:tgtEl>
                                          <p:spTgt spid="1027"/>
                                        </p:tgtEl>
                                      </p:cBhvr>
                                      <p:to x="100000" y="60000"/>
                                    </p:animScale>
                                    <p:animScale>
                                      <p:cBhvr>
                                        <p:cTn id="14" dur="166" decel="50000">
                                          <p:stCondLst>
                                            <p:cond delay="676"/>
                                          </p:stCondLst>
                                        </p:cTn>
                                        <p:tgtEl>
                                          <p:spTgt spid="1027"/>
                                        </p:tgtEl>
                                      </p:cBhvr>
                                      <p:to x="100000" y="100000"/>
                                    </p:animScale>
                                    <p:animScale>
                                      <p:cBhvr>
                                        <p:cTn id="15" dur="26">
                                          <p:stCondLst>
                                            <p:cond delay="1312"/>
                                          </p:stCondLst>
                                        </p:cTn>
                                        <p:tgtEl>
                                          <p:spTgt spid="1027"/>
                                        </p:tgtEl>
                                      </p:cBhvr>
                                      <p:to x="100000" y="80000"/>
                                    </p:animScale>
                                    <p:animScale>
                                      <p:cBhvr>
                                        <p:cTn id="16" dur="166" decel="50000">
                                          <p:stCondLst>
                                            <p:cond delay="1338"/>
                                          </p:stCondLst>
                                        </p:cTn>
                                        <p:tgtEl>
                                          <p:spTgt spid="1027"/>
                                        </p:tgtEl>
                                      </p:cBhvr>
                                      <p:to x="100000" y="100000"/>
                                    </p:animScale>
                                    <p:animScale>
                                      <p:cBhvr>
                                        <p:cTn id="17" dur="26">
                                          <p:stCondLst>
                                            <p:cond delay="1642"/>
                                          </p:stCondLst>
                                        </p:cTn>
                                        <p:tgtEl>
                                          <p:spTgt spid="1027"/>
                                        </p:tgtEl>
                                      </p:cBhvr>
                                      <p:to x="100000" y="90000"/>
                                    </p:animScale>
                                    <p:animScale>
                                      <p:cBhvr>
                                        <p:cTn id="18" dur="166" decel="50000">
                                          <p:stCondLst>
                                            <p:cond delay="1668"/>
                                          </p:stCondLst>
                                        </p:cTn>
                                        <p:tgtEl>
                                          <p:spTgt spid="1027"/>
                                        </p:tgtEl>
                                      </p:cBhvr>
                                      <p:to x="100000" y="100000"/>
                                    </p:animScale>
                                    <p:animScale>
                                      <p:cBhvr>
                                        <p:cTn id="19" dur="26">
                                          <p:stCondLst>
                                            <p:cond delay="1808"/>
                                          </p:stCondLst>
                                        </p:cTn>
                                        <p:tgtEl>
                                          <p:spTgt spid="1027"/>
                                        </p:tgtEl>
                                      </p:cBhvr>
                                      <p:to x="100000" y="95000"/>
                                    </p:animScale>
                                    <p:animScale>
                                      <p:cBhvr>
                                        <p:cTn id="20" dur="166" decel="50000">
                                          <p:stCondLst>
                                            <p:cond delay="1834"/>
                                          </p:stCondLst>
                                        </p:cTn>
                                        <p:tgtEl>
                                          <p:spTgt spid="1027"/>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6" presetClass="entr" presetSubtype="32" fill="hold" nodeType="clickEffect">
                                  <p:stCondLst>
                                    <p:cond delay="0"/>
                                  </p:stCondLst>
                                  <p:childTnLst>
                                    <p:set>
                                      <p:cBhvr>
                                        <p:cTn id="24" dur="1" fill="hold">
                                          <p:stCondLst>
                                            <p:cond delay="0"/>
                                          </p:stCondLst>
                                        </p:cTn>
                                        <p:tgtEl>
                                          <p:spTgt spid="4">
                                            <p:txEl>
                                              <p:pRg st="10" end="10"/>
                                            </p:txEl>
                                          </p:spTgt>
                                        </p:tgtEl>
                                        <p:attrNameLst>
                                          <p:attrName>style.visibility</p:attrName>
                                        </p:attrNameLst>
                                      </p:cBhvr>
                                      <p:to>
                                        <p:strVal val="visible"/>
                                      </p:to>
                                    </p:set>
                                    <p:animEffect transition="in" filter="circle(out)">
                                      <p:cBhvr>
                                        <p:cTn id="25" dur="20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71600" y="404664"/>
            <a:ext cx="8028384" cy="4886003"/>
          </a:xfrm>
        </p:spPr>
        <p:txBody>
          <a:bodyPr>
            <a:normAutofit/>
          </a:bodyPr>
          <a:lstStyle/>
          <a:p>
            <a:pPr marL="109728" indent="0" algn="l">
              <a:buNone/>
            </a:pPr>
            <a:r>
              <a:rPr lang="en-US" sz="3600" b="1" u="sng" dirty="0">
                <a:solidFill>
                  <a:schemeClr val="accent3">
                    <a:lumMod val="75000"/>
                  </a:schemeClr>
                </a:solidFill>
                <a:latin typeface="Garamond" pitchFamily="18" charset="0"/>
                <a:cs typeface="Times New Roman" pitchFamily="18" charset="0"/>
              </a:rPr>
              <a:t>Basal laminae and basement membrane</a:t>
            </a:r>
            <a:endParaRPr lang="ar-IQ" sz="3600" b="1" u="sng" dirty="0">
              <a:solidFill>
                <a:schemeClr val="accent3">
                  <a:lumMod val="75000"/>
                </a:schemeClr>
              </a:solidFill>
              <a:latin typeface="Garamond" pitchFamily="18" charset="0"/>
              <a:cs typeface="Times New Roman" pitchFamily="18" charset="0"/>
            </a:endParaRPr>
          </a:p>
        </p:txBody>
      </p:sp>
      <p:sp>
        <p:nvSpPr>
          <p:cNvPr id="6" name="Rectangle 5"/>
          <p:cNvSpPr/>
          <p:nvPr/>
        </p:nvSpPr>
        <p:spPr>
          <a:xfrm>
            <a:off x="971600" y="1196752"/>
            <a:ext cx="8172400" cy="3539430"/>
          </a:xfrm>
          <a:prstGeom prst="rect">
            <a:avLst/>
          </a:prstGeom>
        </p:spPr>
        <p:txBody>
          <a:bodyPr wrap="square">
            <a:spAutoFit/>
          </a:bodyPr>
          <a:lstStyle/>
          <a:p>
            <a:pPr algn="l"/>
            <a:r>
              <a:rPr lang="en-US" sz="2800" b="1" dirty="0">
                <a:solidFill>
                  <a:srgbClr val="002060"/>
                </a:solidFill>
                <a:latin typeface="Garamond" pitchFamily="18" charset="0"/>
                <a:cs typeface="Times New Roman" pitchFamily="18" charset="0"/>
              </a:rPr>
              <a:t>All epithelium rests on a sheet like extracellular structure called </a:t>
            </a:r>
            <a:r>
              <a:rPr lang="en-US" sz="2800" b="1" dirty="0">
                <a:solidFill>
                  <a:srgbClr val="C00000"/>
                </a:solidFill>
                <a:latin typeface="Garamond" pitchFamily="18" charset="0"/>
                <a:cs typeface="Times New Roman" pitchFamily="18" charset="0"/>
              </a:rPr>
              <a:t>basal lamina </a:t>
            </a:r>
            <a:r>
              <a:rPr lang="en-US" sz="2800" b="1" dirty="0">
                <a:solidFill>
                  <a:srgbClr val="002060"/>
                </a:solidFill>
                <a:latin typeface="Garamond" pitchFamily="18" charset="0"/>
                <a:cs typeface="Times New Roman" pitchFamily="18" charset="0"/>
              </a:rPr>
              <a:t>that is not visible under the light microscope. </a:t>
            </a:r>
          </a:p>
          <a:p>
            <a:pPr algn="l"/>
            <a:endParaRPr lang="en-US" sz="2800" b="1" dirty="0">
              <a:solidFill>
                <a:srgbClr val="002060"/>
              </a:solidFill>
              <a:latin typeface="Garamond" pitchFamily="18" charset="0"/>
            </a:endParaRPr>
          </a:p>
          <a:p>
            <a:pPr algn="l"/>
            <a:r>
              <a:rPr lang="en-US" sz="2800" b="1" dirty="0">
                <a:solidFill>
                  <a:srgbClr val="C00000"/>
                </a:solidFill>
                <a:latin typeface="Garamond" pitchFamily="18" charset="0"/>
                <a:cs typeface="Times New Roman" pitchFamily="18" charset="0"/>
              </a:rPr>
              <a:t>Basal lamina</a:t>
            </a:r>
            <a:r>
              <a:rPr lang="en-US" sz="2800" b="1" dirty="0">
                <a:solidFill>
                  <a:srgbClr val="002060"/>
                </a:solidFill>
                <a:latin typeface="Garamond" pitchFamily="18" charset="0"/>
                <a:cs typeface="Times New Roman" pitchFamily="18" charset="0"/>
              </a:rPr>
              <a:t> composed of ;</a:t>
            </a:r>
          </a:p>
          <a:p>
            <a:pPr algn="l"/>
            <a:r>
              <a:rPr lang="en-US" sz="2800" b="1" dirty="0">
                <a:solidFill>
                  <a:srgbClr val="002060"/>
                </a:solidFill>
                <a:latin typeface="Garamond" pitchFamily="18" charset="0"/>
                <a:cs typeface="Times New Roman" pitchFamily="18" charset="0"/>
              </a:rPr>
              <a:t> type IV collagen, laminin, entactin and proteoglycan. </a:t>
            </a:r>
          </a:p>
          <a:p>
            <a:pPr algn="l"/>
            <a:endParaRPr lang="en-US" sz="2800" b="1" dirty="0">
              <a:solidFill>
                <a:srgbClr val="002060"/>
              </a:solidFill>
              <a:latin typeface="Garamond" pitchFamily="18" charset="0"/>
              <a:cs typeface="Times New Roman" pitchFamily="18" charset="0"/>
            </a:endParaRPr>
          </a:p>
        </p:txBody>
      </p:sp>
    </p:spTree>
    <p:extLst>
      <p:ext uri="{BB962C8B-B14F-4D97-AF65-F5344CB8AC3E}">
        <p14:creationId xmlns:p14="http://schemas.microsoft.com/office/powerpoint/2010/main" val="2971477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1000"/>
                                        <p:tgtEl>
                                          <p:spTgt spid="6">
                                            <p:txEl>
                                              <p:pRg st="0" end="0"/>
                                            </p:txEl>
                                          </p:spTgt>
                                        </p:tgtEl>
                                      </p:cBhvr>
                                    </p:animEffect>
                                    <p:anim calcmode="lin" valueType="num">
                                      <p:cBhvr>
                                        <p:cTn id="8" dur="1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3" end="3"/>
                                            </p:txEl>
                                          </p:spTgt>
                                        </p:tgtEl>
                                        <p:attrNameLst>
                                          <p:attrName>style.visibility</p:attrName>
                                        </p:attrNameLst>
                                      </p:cBhvr>
                                      <p:to>
                                        <p:strVal val="visible"/>
                                      </p:to>
                                    </p:set>
                                    <p:animEffect transition="in" filter="fade">
                                      <p:cBhvr>
                                        <p:cTn id="14" dur="1000"/>
                                        <p:tgtEl>
                                          <p:spTgt spid="6">
                                            <p:txEl>
                                              <p:pRg st="3" end="3"/>
                                            </p:txEl>
                                          </p:spTgt>
                                        </p:tgtEl>
                                      </p:cBhvr>
                                    </p:animEffect>
                                    <p:anim calcmode="lin" valueType="num">
                                      <p:cBhvr>
                                        <p:cTn id="15"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71600" y="317549"/>
            <a:ext cx="7884368" cy="8032968"/>
          </a:xfrm>
          <a:prstGeom prst="rect">
            <a:avLst/>
          </a:prstGeom>
        </p:spPr>
        <p:txBody>
          <a:bodyPr wrap="square">
            <a:spAutoFit/>
          </a:bodyPr>
          <a:lstStyle/>
          <a:p>
            <a:pPr algn="l"/>
            <a:endParaRPr lang="en-US" sz="2800" dirty="0"/>
          </a:p>
          <a:p>
            <a:pPr algn="l"/>
            <a:r>
              <a:rPr lang="en-US" sz="2800" b="1" dirty="0">
                <a:solidFill>
                  <a:srgbClr val="002060"/>
                </a:solidFill>
                <a:latin typeface="Garamond" pitchFamily="18" charset="0"/>
                <a:cs typeface="Times New Roman" pitchFamily="18" charset="0"/>
              </a:rPr>
              <a:t>The epithelial cells produce the basal lamina .</a:t>
            </a:r>
          </a:p>
          <a:p>
            <a:pPr algn="l"/>
            <a:endParaRPr lang="en-US" sz="2800" b="1" dirty="0">
              <a:solidFill>
                <a:srgbClr val="002060"/>
              </a:solidFill>
              <a:latin typeface="Garamond" pitchFamily="18" charset="0"/>
              <a:cs typeface="Times New Roman" pitchFamily="18" charset="0"/>
            </a:endParaRPr>
          </a:p>
          <a:p>
            <a:pPr marL="109728" lvl="0" algn="l">
              <a:spcBef>
                <a:spcPts val="600"/>
              </a:spcBef>
              <a:buClr>
                <a:srgbClr val="3891A7"/>
              </a:buClr>
              <a:buSzPct val="80000"/>
            </a:pPr>
            <a:r>
              <a:rPr lang="en-US" sz="2800" b="1" dirty="0">
                <a:solidFill>
                  <a:srgbClr val="002060"/>
                </a:solidFill>
                <a:latin typeface="Garamond" pitchFamily="18" charset="0"/>
                <a:cs typeface="Times New Roman" pitchFamily="18" charset="0"/>
              </a:rPr>
              <a:t>The term </a:t>
            </a:r>
            <a:r>
              <a:rPr lang="en-US" sz="2800" b="1" u="sng" dirty="0">
                <a:solidFill>
                  <a:srgbClr val="FF0000"/>
                </a:solidFill>
                <a:latin typeface="Garamond" pitchFamily="18" charset="0"/>
                <a:cs typeface="Times New Roman" pitchFamily="18" charset="0"/>
              </a:rPr>
              <a:t>basement membrane</a:t>
            </a:r>
            <a:r>
              <a:rPr lang="en-US" sz="2800" b="1" dirty="0">
                <a:solidFill>
                  <a:srgbClr val="002060"/>
                </a:solidFill>
                <a:latin typeface="Garamond" pitchFamily="18" charset="0"/>
                <a:cs typeface="Times New Roman" pitchFamily="18" charset="0"/>
              </a:rPr>
              <a:t> usually contains two fused basal laminae or a laminae and reticular </a:t>
            </a:r>
          </a:p>
          <a:p>
            <a:pPr marL="109728">
              <a:spcBef>
                <a:spcPts val="600"/>
              </a:spcBef>
              <a:buClr>
                <a:srgbClr val="3891A7"/>
              </a:buClr>
              <a:buSzPct val="80000"/>
            </a:pPr>
            <a:r>
              <a:rPr lang="en-US" sz="2800" b="1" dirty="0">
                <a:solidFill>
                  <a:srgbClr val="002060"/>
                </a:solidFill>
                <a:latin typeface="Garamond" pitchFamily="18" charset="0"/>
                <a:cs typeface="Times New Roman" pitchFamily="18" charset="0"/>
              </a:rPr>
              <a:t>Lamina (formed by connective tissue cells) are closely associated with the basal lamina, forming the reticular lamina.</a:t>
            </a:r>
          </a:p>
          <a:p>
            <a:pPr marL="109728" lvl="0" algn="l">
              <a:spcBef>
                <a:spcPts val="600"/>
              </a:spcBef>
              <a:buClr>
                <a:srgbClr val="3891A7"/>
              </a:buClr>
              <a:buSzPct val="80000"/>
            </a:pPr>
            <a:endParaRPr lang="en-US" sz="2800" b="1" dirty="0">
              <a:solidFill>
                <a:srgbClr val="002060"/>
              </a:solidFill>
              <a:latin typeface="Garamond" pitchFamily="18" charset="0"/>
              <a:cs typeface="Times New Roman" pitchFamily="18" charset="0"/>
            </a:endParaRPr>
          </a:p>
          <a:p>
            <a:pPr marL="109728" lvl="0" algn="l">
              <a:spcBef>
                <a:spcPts val="600"/>
              </a:spcBef>
              <a:buClr>
                <a:srgbClr val="3891A7"/>
              </a:buClr>
              <a:buSzPct val="80000"/>
            </a:pPr>
            <a:r>
              <a:rPr lang="en-US" sz="2800" b="1" dirty="0">
                <a:solidFill>
                  <a:srgbClr val="002060"/>
                </a:solidFill>
                <a:latin typeface="Garamond" pitchFamily="18" charset="0"/>
                <a:cs typeface="Times New Roman" pitchFamily="18" charset="0"/>
              </a:rPr>
              <a:t>The basal lamina forms a sieve like barrier between epithelial and connective tissue.</a:t>
            </a:r>
          </a:p>
          <a:p>
            <a:pPr marL="109728" lvl="0" algn="l">
              <a:spcBef>
                <a:spcPts val="600"/>
              </a:spcBef>
              <a:buClr>
                <a:srgbClr val="3891A7"/>
              </a:buClr>
              <a:buSzPct val="80000"/>
            </a:pPr>
            <a:endParaRPr lang="en-US" sz="2800" b="1" dirty="0">
              <a:solidFill>
                <a:srgbClr val="002060"/>
              </a:solidFill>
              <a:latin typeface="Garamond" pitchFamily="18" charset="0"/>
              <a:cs typeface="Times New Roman" pitchFamily="18" charset="0"/>
            </a:endParaRPr>
          </a:p>
          <a:p>
            <a:pPr marL="109728" lvl="0" algn="l">
              <a:spcBef>
                <a:spcPts val="600"/>
              </a:spcBef>
              <a:buClr>
                <a:srgbClr val="3891A7"/>
              </a:buClr>
              <a:buSzPct val="80000"/>
            </a:pPr>
            <a:endParaRPr lang="en-US" sz="2800" b="1" dirty="0">
              <a:solidFill>
                <a:srgbClr val="002060"/>
              </a:solidFill>
              <a:latin typeface="Garamond" pitchFamily="18" charset="0"/>
              <a:cs typeface="Times New Roman" pitchFamily="18" charset="0"/>
            </a:endParaRPr>
          </a:p>
          <a:p>
            <a:pPr marL="109728" lvl="0" algn="l">
              <a:spcBef>
                <a:spcPts val="600"/>
              </a:spcBef>
              <a:buClr>
                <a:srgbClr val="3891A7"/>
              </a:buClr>
              <a:buSzPct val="80000"/>
            </a:pPr>
            <a:r>
              <a:rPr lang="en-US" sz="2800" b="1" dirty="0">
                <a:solidFill>
                  <a:srgbClr val="002060"/>
                </a:solidFill>
                <a:latin typeface="Garamond" pitchFamily="18" charset="0"/>
                <a:cs typeface="Times New Roman" pitchFamily="18" charset="0"/>
              </a:rPr>
              <a:t> </a:t>
            </a:r>
          </a:p>
          <a:p>
            <a:pPr marL="109728" lvl="0" algn="l">
              <a:spcBef>
                <a:spcPts val="600"/>
              </a:spcBef>
              <a:buClr>
                <a:srgbClr val="3891A7"/>
              </a:buClr>
              <a:buSzPct val="80000"/>
            </a:pPr>
            <a:endParaRPr lang="en-US" sz="2800" b="1" dirty="0">
              <a:solidFill>
                <a:srgbClr val="002060"/>
              </a:solidFill>
              <a:latin typeface="Garamond" pitchFamily="18" charset="0"/>
              <a:cs typeface="Times New Roman" pitchFamily="18" charset="0"/>
            </a:endParaRPr>
          </a:p>
          <a:p>
            <a:pPr algn="l"/>
            <a:endParaRPr lang="en-US" sz="2800" b="1" dirty="0">
              <a:solidFill>
                <a:srgbClr val="002060"/>
              </a:solidFill>
              <a:latin typeface="Garamond" pitchFamily="18" charset="0"/>
              <a:cs typeface="Times New Roman" pitchFamily="18" charset="0"/>
            </a:endParaRPr>
          </a:p>
          <a:p>
            <a:pPr algn="l"/>
            <a:endParaRPr lang="en-US" sz="2800" dirty="0"/>
          </a:p>
        </p:txBody>
      </p:sp>
    </p:spTree>
    <p:extLst>
      <p:ext uri="{BB962C8B-B14F-4D97-AF65-F5344CB8AC3E}">
        <p14:creationId xmlns:p14="http://schemas.microsoft.com/office/powerpoint/2010/main" val="342064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anim calcmode="lin" valueType="num">
                                      <p:cBhvr additive="base">
                                        <p:cTn id="13" dur="500" fill="hold"/>
                                        <p:tgtEl>
                                          <p:spTgt spid="5">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 calcmode="lin" valueType="num">
                                      <p:cBhvr additive="base">
                                        <p:cTn id="19" dur="500" fill="hold"/>
                                        <p:tgtEl>
                                          <p:spTgt spid="5">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anim calcmode="lin" valueType="num">
                                      <p:cBhvr additive="base">
                                        <p:cTn id="25" dur="500" fill="hold"/>
                                        <p:tgtEl>
                                          <p:spTgt spid="5">
                                            <p:txEl>
                                              <p:pRg st="6" end="6"/>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5">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5">
                                            <p:txEl>
                                              <p:pRg st="9" end="9"/>
                                            </p:txEl>
                                          </p:spTgt>
                                        </p:tgtEl>
                                        <p:attrNameLst>
                                          <p:attrName>style.visibility</p:attrName>
                                        </p:attrNameLst>
                                      </p:cBhvr>
                                      <p:to>
                                        <p:strVal val="visible"/>
                                      </p:to>
                                    </p:set>
                                    <p:anim calcmode="lin" valueType="num">
                                      <p:cBhvr additive="base">
                                        <p:cTn id="31" dur="500" fill="hold"/>
                                        <p:tgtEl>
                                          <p:spTgt spid="5">
                                            <p:txEl>
                                              <p:pRg st="9" end="9"/>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5">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15992" y="694437"/>
            <a:ext cx="6160661" cy="646331"/>
          </a:xfrm>
          <a:prstGeom prst="rect">
            <a:avLst/>
          </a:prstGeom>
        </p:spPr>
        <p:txBody>
          <a:bodyPr wrap="none">
            <a:spAutoFit/>
          </a:bodyPr>
          <a:lstStyle/>
          <a:p>
            <a:pPr algn="l"/>
            <a:r>
              <a:rPr lang="en-US" dirty="0"/>
              <a:t> </a:t>
            </a:r>
            <a:r>
              <a:rPr lang="en-US" sz="3600" b="1" u="sng" dirty="0">
                <a:solidFill>
                  <a:schemeClr val="accent3">
                    <a:lumMod val="75000"/>
                  </a:schemeClr>
                </a:solidFill>
                <a:latin typeface="Garamond" pitchFamily="18" charset="0"/>
                <a:cs typeface="Times New Roman" pitchFamily="18" charset="0"/>
              </a:rPr>
              <a:t>Functions of the basal lamina </a:t>
            </a:r>
            <a:endParaRPr lang="ar-IQ" sz="3600" b="1" u="sng" dirty="0">
              <a:solidFill>
                <a:schemeClr val="accent3">
                  <a:lumMod val="75000"/>
                </a:schemeClr>
              </a:solidFill>
              <a:latin typeface="Garamond" pitchFamily="18" charset="0"/>
              <a:cs typeface="Times New Roman" pitchFamily="18" charset="0"/>
            </a:endParaRPr>
          </a:p>
        </p:txBody>
      </p:sp>
      <p:sp>
        <p:nvSpPr>
          <p:cNvPr id="5" name="Rectangle 4"/>
          <p:cNvSpPr/>
          <p:nvPr/>
        </p:nvSpPr>
        <p:spPr>
          <a:xfrm>
            <a:off x="1259631" y="1609636"/>
            <a:ext cx="7488833" cy="1384995"/>
          </a:xfrm>
          <a:prstGeom prst="rect">
            <a:avLst/>
          </a:prstGeom>
        </p:spPr>
        <p:txBody>
          <a:bodyPr wrap="square">
            <a:spAutoFit/>
          </a:bodyPr>
          <a:lstStyle/>
          <a:p>
            <a:pPr algn="l"/>
            <a:r>
              <a:rPr lang="en-US" sz="2800" dirty="0"/>
              <a:t> </a:t>
            </a:r>
            <a:r>
              <a:rPr lang="en-US" sz="2800" b="1" dirty="0">
                <a:latin typeface="Garamond" pitchFamily="18" charset="0"/>
              </a:rPr>
              <a:t>-</a:t>
            </a:r>
            <a:r>
              <a:rPr lang="en-US" sz="2800" b="1" dirty="0">
                <a:solidFill>
                  <a:srgbClr val="002060"/>
                </a:solidFill>
                <a:latin typeface="Garamond" pitchFamily="18" charset="0"/>
                <a:cs typeface="Times New Roman" pitchFamily="18" charset="0"/>
              </a:rPr>
              <a:t>Structural support </a:t>
            </a:r>
          </a:p>
          <a:p>
            <a:pPr algn="l"/>
            <a:r>
              <a:rPr lang="en-US" sz="2800" b="1" dirty="0">
                <a:solidFill>
                  <a:srgbClr val="002060"/>
                </a:solidFill>
                <a:latin typeface="Garamond" pitchFamily="18" charset="0"/>
                <a:cs typeface="Times New Roman" pitchFamily="18" charset="0"/>
              </a:rPr>
              <a:t>provides strong connection between epithelium    and underlying connective tissue. </a:t>
            </a:r>
            <a:endParaRPr lang="ar-IQ" sz="2800" b="1" dirty="0">
              <a:solidFill>
                <a:srgbClr val="002060"/>
              </a:solidFill>
              <a:latin typeface="Garamond" pitchFamily="18" charset="0"/>
              <a:cs typeface="Times New Roman" pitchFamily="18" charset="0"/>
            </a:endParaRPr>
          </a:p>
        </p:txBody>
      </p:sp>
      <p:sp>
        <p:nvSpPr>
          <p:cNvPr id="6" name="Rectangle 5"/>
          <p:cNvSpPr/>
          <p:nvPr/>
        </p:nvSpPr>
        <p:spPr>
          <a:xfrm>
            <a:off x="1259631" y="1628800"/>
            <a:ext cx="7790294" cy="4401205"/>
          </a:xfrm>
          <a:prstGeom prst="rect">
            <a:avLst/>
          </a:prstGeom>
        </p:spPr>
        <p:txBody>
          <a:bodyPr wrap="square">
            <a:spAutoFit/>
          </a:bodyPr>
          <a:lstStyle/>
          <a:p>
            <a:pPr lvl="0" algn="l"/>
            <a:endParaRPr lang="en-US" sz="2800" b="1" dirty="0">
              <a:solidFill>
                <a:srgbClr val="002060"/>
              </a:solidFill>
              <a:latin typeface="Garamond" pitchFamily="18" charset="0"/>
              <a:cs typeface="Times New Roman" pitchFamily="18" charset="0"/>
            </a:endParaRPr>
          </a:p>
          <a:p>
            <a:pPr lvl="0" algn="l"/>
            <a:endParaRPr lang="en-US" sz="2800" b="1" dirty="0">
              <a:solidFill>
                <a:srgbClr val="002060"/>
              </a:solidFill>
              <a:latin typeface="Garamond" pitchFamily="18" charset="0"/>
              <a:cs typeface="Times New Roman" pitchFamily="18" charset="0"/>
            </a:endParaRPr>
          </a:p>
          <a:p>
            <a:pPr lvl="0" algn="l"/>
            <a:endParaRPr lang="en-US" sz="2800" b="1" dirty="0">
              <a:solidFill>
                <a:srgbClr val="002060"/>
              </a:solidFill>
              <a:latin typeface="Garamond" pitchFamily="18" charset="0"/>
              <a:cs typeface="Times New Roman" pitchFamily="18" charset="0"/>
            </a:endParaRPr>
          </a:p>
          <a:p>
            <a:pPr lvl="0" algn="l"/>
            <a:endParaRPr lang="en-US" sz="2800" b="1" dirty="0">
              <a:solidFill>
                <a:srgbClr val="002060"/>
              </a:solidFill>
              <a:latin typeface="Garamond" pitchFamily="18" charset="0"/>
              <a:cs typeface="Times New Roman" pitchFamily="18" charset="0"/>
            </a:endParaRPr>
          </a:p>
          <a:p>
            <a:pPr lvl="0" algn="l"/>
            <a:endParaRPr lang="en-US" sz="2800" b="1" dirty="0">
              <a:solidFill>
                <a:srgbClr val="002060"/>
              </a:solidFill>
              <a:latin typeface="Garamond" pitchFamily="18" charset="0"/>
              <a:cs typeface="Times New Roman" pitchFamily="18" charset="0"/>
            </a:endParaRPr>
          </a:p>
          <a:p>
            <a:pPr lvl="0" algn="l"/>
            <a:r>
              <a:rPr lang="en-US" sz="2800" b="1" dirty="0">
                <a:solidFill>
                  <a:srgbClr val="002060"/>
                </a:solidFill>
                <a:latin typeface="Garamond" pitchFamily="18" charset="0"/>
                <a:cs typeface="Times New Roman" pitchFamily="18" charset="0"/>
              </a:rPr>
              <a:t>-Filtering</a:t>
            </a:r>
          </a:p>
          <a:p>
            <a:pPr lvl="0" algn="l"/>
            <a:r>
              <a:rPr lang="en-US" sz="2800" b="1" dirty="0">
                <a:solidFill>
                  <a:srgbClr val="002060"/>
                </a:solidFill>
                <a:latin typeface="Garamond" pitchFamily="18" charset="0"/>
                <a:cs typeface="Times New Roman" pitchFamily="18" charset="0"/>
              </a:rPr>
              <a:t>forms a semi-permeable barrier to regulate the exchange of macromolecules between epithelium and underlying connective tissue</a:t>
            </a:r>
          </a:p>
          <a:p>
            <a:pPr lvl="0" algn="l"/>
            <a:endParaRPr lang="en-US" sz="2800" b="1" dirty="0">
              <a:solidFill>
                <a:srgbClr val="002060"/>
              </a:solidFill>
              <a:latin typeface="Garamond" pitchFamily="18" charset="0"/>
              <a:cs typeface="Times New Roman" pitchFamily="18" charset="0"/>
            </a:endParaRPr>
          </a:p>
        </p:txBody>
      </p:sp>
      <p:sp>
        <p:nvSpPr>
          <p:cNvPr id="7" name="Rectangle 6"/>
          <p:cNvSpPr/>
          <p:nvPr/>
        </p:nvSpPr>
        <p:spPr>
          <a:xfrm>
            <a:off x="1000266" y="2836093"/>
            <a:ext cx="8049659" cy="1384995"/>
          </a:xfrm>
          <a:prstGeom prst="rect">
            <a:avLst/>
          </a:prstGeom>
        </p:spPr>
        <p:txBody>
          <a:bodyPr wrap="square">
            <a:spAutoFit/>
          </a:bodyPr>
          <a:lstStyle/>
          <a:p>
            <a:pPr algn="l"/>
            <a:endParaRPr lang="en-US" sz="2800" dirty="0"/>
          </a:p>
          <a:p>
            <a:pPr algn="l"/>
            <a:endParaRPr lang="en-US" sz="2800" dirty="0"/>
          </a:p>
          <a:p>
            <a:pPr algn="l"/>
            <a:endParaRPr lang="en-US" sz="2800" dirty="0"/>
          </a:p>
        </p:txBody>
      </p:sp>
    </p:spTree>
    <p:extLst>
      <p:ext uri="{BB962C8B-B14F-4D97-AF65-F5344CB8AC3E}">
        <p14:creationId xmlns:p14="http://schemas.microsoft.com/office/powerpoint/2010/main" val="2122226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5" end="5"/>
                                            </p:txEl>
                                          </p:spTgt>
                                        </p:tgtEl>
                                        <p:attrNameLst>
                                          <p:attrName>style.visibility</p:attrName>
                                        </p:attrNameLst>
                                      </p:cBhvr>
                                      <p:to>
                                        <p:strVal val="visible"/>
                                      </p:to>
                                    </p:set>
                                    <p:anim calcmode="lin" valueType="num">
                                      <p:cBhvr additive="base">
                                        <p:cTn id="19"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6" end="6"/>
                                            </p:txEl>
                                          </p:spTgt>
                                        </p:tgtEl>
                                        <p:attrNameLst>
                                          <p:attrName>style.visibility</p:attrName>
                                        </p:attrNameLst>
                                      </p:cBhvr>
                                      <p:to>
                                        <p:strVal val="visible"/>
                                      </p:to>
                                    </p:set>
                                    <p:anim calcmode="lin" valueType="num">
                                      <p:cBhvr additive="base">
                                        <p:cTn id="25"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98C6514-0173-4623-82F8-3A7DD101ECB9}"/>
              </a:ext>
            </a:extLst>
          </p:cNvPr>
          <p:cNvSpPr>
            <a:spLocks noGrp="1"/>
          </p:cNvSpPr>
          <p:nvPr>
            <p:ph idx="1"/>
          </p:nvPr>
        </p:nvSpPr>
        <p:spPr>
          <a:xfrm>
            <a:off x="857251" y="548680"/>
            <a:ext cx="7404653" cy="5547320"/>
          </a:xfrm>
        </p:spPr>
        <p:txBody>
          <a:bodyPr/>
          <a:lstStyle/>
          <a:p>
            <a:pPr marL="82296" indent="0" algn="l">
              <a:buNone/>
            </a:pPr>
            <a:r>
              <a:rPr lang="en-US" sz="2800" b="1" dirty="0">
                <a:solidFill>
                  <a:srgbClr val="002060"/>
                </a:solidFill>
                <a:latin typeface="Garamond" panose="02020404030301010803" pitchFamily="18" charset="0"/>
              </a:rPr>
              <a:t>-Angiogenesis</a:t>
            </a:r>
          </a:p>
          <a:p>
            <a:pPr marL="82296" indent="0" algn="l">
              <a:buNone/>
            </a:pPr>
            <a:r>
              <a:rPr lang="en-US" sz="2800" b="1" dirty="0">
                <a:solidFill>
                  <a:srgbClr val="002060"/>
                </a:solidFill>
                <a:latin typeface="Garamond" panose="02020404030301010803" pitchFamily="18" charset="0"/>
              </a:rPr>
              <a:t>Formation of new blood vessels</a:t>
            </a:r>
          </a:p>
          <a:p>
            <a:pPr marL="82296" indent="0" algn="l">
              <a:buNone/>
            </a:pPr>
            <a:endParaRPr lang="en-US" sz="2800" b="1" dirty="0">
              <a:solidFill>
                <a:srgbClr val="002060"/>
              </a:solidFill>
              <a:latin typeface="Garamond" panose="02020404030301010803" pitchFamily="18" charset="0"/>
            </a:endParaRPr>
          </a:p>
          <a:p>
            <a:pPr marL="82296" indent="0" algn="l">
              <a:buNone/>
            </a:pPr>
            <a:r>
              <a:rPr lang="en-US" sz="2800" b="1" dirty="0">
                <a:solidFill>
                  <a:srgbClr val="002060"/>
                </a:solidFill>
                <a:latin typeface="Garamond" panose="02020404030301010803" pitchFamily="18" charset="0"/>
              </a:rPr>
              <a:t>Basement membrane proteins have been found to facilitates differentiation of endothelial cells</a:t>
            </a:r>
          </a:p>
          <a:p>
            <a:pPr marL="82296" indent="0" algn="l">
              <a:buNone/>
            </a:pPr>
            <a:endParaRPr lang="en-US" sz="2800" b="1" dirty="0">
              <a:solidFill>
                <a:srgbClr val="002060"/>
              </a:solidFill>
              <a:latin typeface="Garamond" panose="02020404030301010803" pitchFamily="18" charset="0"/>
            </a:endParaRPr>
          </a:p>
          <a:p>
            <a:pPr marL="82296" indent="0" algn="l">
              <a:buNone/>
            </a:pPr>
            <a:r>
              <a:rPr lang="en-US" sz="2800" b="1" dirty="0">
                <a:solidFill>
                  <a:srgbClr val="002060"/>
                </a:solidFill>
                <a:latin typeface="Garamond" panose="02020404030301010803" pitchFamily="18" charset="0"/>
              </a:rPr>
              <a:t>These cells are essential for development of new blood vessels </a:t>
            </a:r>
          </a:p>
          <a:p>
            <a:pPr marL="82296" indent="0" algn="l">
              <a:buNone/>
            </a:pPr>
            <a:endParaRPr lang="en-US" sz="2800" b="1" dirty="0">
              <a:solidFill>
                <a:srgbClr val="002060"/>
              </a:solidFill>
              <a:latin typeface="Garamond" panose="02020404030301010803" pitchFamily="18" charset="0"/>
            </a:endParaRPr>
          </a:p>
          <a:p>
            <a:pPr marL="82296" indent="0" algn="l">
              <a:buNone/>
            </a:pPr>
            <a:endParaRPr lang="ar-IQ" dirty="0"/>
          </a:p>
        </p:txBody>
      </p:sp>
    </p:spTree>
    <p:extLst>
      <p:ext uri="{BB962C8B-B14F-4D97-AF65-F5344CB8AC3E}">
        <p14:creationId xmlns:p14="http://schemas.microsoft.com/office/powerpoint/2010/main" val="29809617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87625" y="1052736"/>
            <a:ext cx="6840760" cy="33843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971601" y="4830251"/>
            <a:ext cx="8172400" cy="954107"/>
          </a:xfrm>
          <a:prstGeom prst="rect">
            <a:avLst/>
          </a:prstGeom>
        </p:spPr>
        <p:txBody>
          <a:bodyPr wrap="square">
            <a:spAutoFit/>
          </a:bodyPr>
          <a:lstStyle/>
          <a:p>
            <a:pPr algn="ctr"/>
            <a:r>
              <a:rPr lang="en-US" sz="2800" b="1" dirty="0">
                <a:solidFill>
                  <a:schemeClr val="accent3">
                    <a:lumMod val="75000"/>
                  </a:schemeClr>
                </a:solidFill>
                <a:latin typeface="Garamond" pitchFamily="18" charset="0"/>
              </a:rPr>
              <a:t>Diagrammatic illustration showing epithelial cells resting on basement membrane.</a:t>
            </a:r>
            <a:endParaRPr lang="ar-IQ" sz="2800" b="1" dirty="0">
              <a:solidFill>
                <a:schemeClr val="accent3">
                  <a:lumMod val="75000"/>
                </a:schemeClr>
              </a:solidFill>
              <a:latin typeface="Garamond" pitchFamily="18" charset="0"/>
            </a:endParaRPr>
          </a:p>
        </p:txBody>
      </p:sp>
    </p:spTree>
    <p:extLst>
      <p:ext uri="{BB962C8B-B14F-4D97-AF65-F5344CB8AC3E}">
        <p14:creationId xmlns:p14="http://schemas.microsoft.com/office/powerpoint/2010/main" val="8159437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54061" y="601524"/>
            <a:ext cx="7173759" cy="646331"/>
          </a:xfrm>
          <a:prstGeom prst="rect">
            <a:avLst/>
          </a:prstGeom>
        </p:spPr>
        <p:txBody>
          <a:bodyPr wrap="none">
            <a:spAutoFit/>
          </a:bodyPr>
          <a:lstStyle/>
          <a:p>
            <a:pPr algn="l"/>
            <a:r>
              <a:rPr lang="en-US" sz="3600" b="1" u="sng" dirty="0">
                <a:solidFill>
                  <a:schemeClr val="accent3">
                    <a:lumMod val="75000"/>
                  </a:schemeClr>
                </a:solidFill>
                <a:latin typeface="Garamond" pitchFamily="18" charset="0"/>
                <a:cs typeface="Times New Roman" pitchFamily="18" charset="0"/>
              </a:rPr>
              <a:t>Main Characteristics of Epithelium</a:t>
            </a:r>
            <a:endParaRPr lang="ar-IQ" sz="3600" b="1" u="sng" dirty="0">
              <a:solidFill>
                <a:schemeClr val="accent3">
                  <a:lumMod val="75000"/>
                </a:schemeClr>
              </a:solidFill>
              <a:latin typeface="Garamond" pitchFamily="18" charset="0"/>
              <a:cs typeface="Times New Roman" pitchFamily="18" charset="0"/>
            </a:endParaRPr>
          </a:p>
        </p:txBody>
      </p:sp>
      <p:sp>
        <p:nvSpPr>
          <p:cNvPr id="5" name="Rectangle 4"/>
          <p:cNvSpPr/>
          <p:nvPr/>
        </p:nvSpPr>
        <p:spPr>
          <a:xfrm>
            <a:off x="1043608" y="1571308"/>
            <a:ext cx="7992888" cy="954107"/>
          </a:xfrm>
          <a:prstGeom prst="rect">
            <a:avLst/>
          </a:prstGeom>
        </p:spPr>
        <p:txBody>
          <a:bodyPr wrap="square">
            <a:spAutoFit/>
          </a:bodyPr>
          <a:lstStyle/>
          <a:p>
            <a:pPr algn="l"/>
            <a:r>
              <a:rPr lang="en-US" sz="2800" dirty="0"/>
              <a:t>-</a:t>
            </a:r>
            <a:r>
              <a:rPr lang="en-US" sz="2800" b="1" dirty="0">
                <a:solidFill>
                  <a:srgbClr val="002060"/>
                </a:solidFill>
                <a:latin typeface="Garamond" pitchFamily="18" charset="0"/>
                <a:cs typeface="Times New Roman" pitchFamily="18" charset="0"/>
              </a:rPr>
              <a:t>An epithelium is a continuous sheet of connected cells.</a:t>
            </a:r>
            <a:r>
              <a:rPr lang="en-US" sz="2400" dirty="0"/>
              <a:t> </a:t>
            </a:r>
            <a:endParaRPr lang="ar-IQ" sz="2400" dirty="0"/>
          </a:p>
        </p:txBody>
      </p:sp>
      <p:sp>
        <p:nvSpPr>
          <p:cNvPr id="6" name="Rectangle 5"/>
          <p:cNvSpPr/>
          <p:nvPr/>
        </p:nvSpPr>
        <p:spPr>
          <a:xfrm>
            <a:off x="971600" y="2690917"/>
            <a:ext cx="8064896" cy="954107"/>
          </a:xfrm>
          <a:prstGeom prst="rect">
            <a:avLst/>
          </a:prstGeom>
        </p:spPr>
        <p:txBody>
          <a:bodyPr wrap="square">
            <a:spAutoFit/>
          </a:bodyPr>
          <a:lstStyle/>
          <a:p>
            <a:pPr algn="l"/>
            <a:r>
              <a:rPr lang="en-US" sz="2800" b="1" dirty="0">
                <a:latin typeface="Garamond" pitchFamily="18" charset="0"/>
              </a:rPr>
              <a:t>-</a:t>
            </a:r>
            <a:r>
              <a:rPr lang="en-US" sz="2800" b="1" dirty="0">
                <a:solidFill>
                  <a:srgbClr val="002060"/>
                </a:solidFill>
                <a:latin typeface="Garamond" pitchFamily="18" charset="0"/>
                <a:cs typeface="Times New Roman" pitchFamily="18" charset="0"/>
              </a:rPr>
              <a:t>An epithelium contains very little extracellular matrix.</a:t>
            </a:r>
            <a:endParaRPr lang="ar-IQ" sz="2800" b="1" dirty="0">
              <a:solidFill>
                <a:srgbClr val="002060"/>
              </a:solidFill>
              <a:latin typeface="Garamond" pitchFamily="18" charset="0"/>
              <a:cs typeface="Times New Roman" pitchFamily="18" charset="0"/>
            </a:endParaRPr>
          </a:p>
        </p:txBody>
      </p:sp>
      <p:sp>
        <p:nvSpPr>
          <p:cNvPr id="7" name="Rectangle 6"/>
          <p:cNvSpPr/>
          <p:nvPr/>
        </p:nvSpPr>
        <p:spPr>
          <a:xfrm>
            <a:off x="946732" y="3769876"/>
            <a:ext cx="5905784" cy="523220"/>
          </a:xfrm>
          <a:prstGeom prst="rect">
            <a:avLst/>
          </a:prstGeom>
        </p:spPr>
        <p:txBody>
          <a:bodyPr wrap="none">
            <a:spAutoFit/>
          </a:bodyPr>
          <a:lstStyle/>
          <a:p>
            <a:pPr algn="l"/>
            <a:r>
              <a:rPr lang="en-US" sz="2800" b="1" dirty="0">
                <a:latin typeface="Garamond" pitchFamily="18" charset="0"/>
              </a:rPr>
              <a:t>-</a:t>
            </a:r>
            <a:r>
              <a:rPr lang="en-US" sz="2800" b="1" dirty="0">
                <a:solidFill>
                  <a:srgbClr val="002060"/>
                </a:solidFill>
                <a:latin typeface="Garamond" pitchFamily="18" charset="0"/>
                <a:cs typeface="Times New Roman" pitchFamily="18" charset="0"/>
              </a:rPr>
              <a:t>An epithelium sits on a basal lamina.</a:t>
            </a:r>
            <a:endParaRPr lang="ar-IQ" sz="2800" b="1" dirty="0">
              <a:solidFill>
                <a:srgbClr val="002060"/>
              </a:solidFill>
              <a:latin typeface="Garamond" pitchFamily="18" charset="0"/>
              <a:cs typeface="Times New Roman" pitchFamily="18" charset="0"/>
            </a:endParaRPr>
          </a:p>
        </p:txBody>
      </p:sp>
      <p:sp>
        <p:nvSpPr>
          <p:cNvPr id="8" name="Rectangle 7"/>
          <p:cNvSpPr/>
          <p:nvPr/>
        </p:nvSpPr>
        <p:spPr>
          <a:xfrm>
            <a:off x="899592" y="4561964"/>
            <a:ext cx="7920880" cy="523220"/>
          </a:xfrm>
          <a:prstGeom prst="rect">
            <a:avLst/>
          </a:prstGeom>
        </p:spPr>
        <p:txBody>
          <a:bodyPr wrap="square">
            <a:spAutoFit/>
          </a:bodyPr>
          <a:lstStyle/>
          <a:p>
            <a:pPr lvl="0" algn="l"/>
            <a:r>
              <a:rPr lang="en-US" sz="2800" dirty="0">
                <a:solidFill>
                  <a:prstClr val="black"/>
                </a:solidFill>
              </a:rPr>
              <a:t> </a:t>
            </a:r>
            <a:r>
              <a:rPr lang="en-US" sz="2800" b="1" dirty="0">
                <a:solidFill>
                  <a:prstClr val="black"/>
                </a:solidFill>
                <a:latin typeface="Garamond" pitchFamily="18" charset="0"/>
              </a:rPr>
              <a:t>-</a:t>
            </a:r>
            <a:r>
              <a:rPr lang="en-US" sz="2800" b="1" dirty="0">
                <a:solidFill>
                  <a:srgbClr val="002060"/>
                </a:solidFill>
                <a:latin typeface="Garamond" pitchFamily="18" charset="0"/>
                <a:cs typeface="Times New Roman" pitchFamily="18" charset="0"/>
              </a:rPr>
              <a:t>Epithelium does not contain blood vessels</a:t>
            </a:r>
          </a:p>
        </p:txBody>
      </p:sp>
      <p:sp>
        <p:nvSpPr>
          <p:cNvPr id="9" name="Rectangle 8"/>
          <p:cNvSpPr/>
          <p:nvPr/>
        </p:nvSpPr>
        <p:spPr>
          <a:xfrm>
            <a:off x="1043608" y="5517232"/>
            <a:ext cx="7848872" cy="523220"/>
          </a:xfrm>
          <a:prstGeom prst="rect">
            <a:avLst/>
          </a:prstGeom>
        </p:spPr>
        <p:txBody>
          <a:bodyPr wrap="square">
            <a:spAutoFit/>
          </a:bodyPr>
          <a:lstStyle/>
          <a:p>
            <a:pPr lvl="0" algn="l"/>
            <a:r>
              <a:rPr lang="en-US" sz="2800" b="1" dirty="0">
                <a:solidFill>
                  <a:prstClr val="black"/>
                </a:solidFill>
                <a:latin typeface="Garamond" pitchFamily="18" charset="0"/>
              </a:rPr>
              <a:t>-</a:t>
            </a:r>
            <a:r>
              <a:rPr lang="en-US" sz="2800" b="1" dirty="0">
                <a:solidFill>
                  <a:srgbClr val="002060"/>
                </a:solidFill>
                <a:latin typeface="Garamond" pitchFamily="18" charset="0"/>
                <a:cs typeface="Times New Roman" pitchFamily="18" charset="0"/>
              </a:rPr>
              <a:t>Derived from all embryonic germ layers</a:t>
            </a:r>
            <a:r>
              <a:rPr lang="en-US" sz="2800" b="1" dirty="0">
                <a:solidFill>
                  <a:prstClr val="black"/>
                </a:solidFill>
                <a:latin typeface="Garamond" pitchFamily="18" charset="0"/>
              </a:rPr>
              <a:t>.</a:t>
            </a:r>
            <a:endParaRPr lang="ar-IQ" sz="2800" b="1" dirty="0">
              <a:solidFill>
                <a:prstClr val="black"/>
              </a:solidFill>
              <a:latin typeface="Garamond" pitchFamily="18" charset="0"/>
            </a:endParaRPr>
          </a:p>
        </p:txBody>
      </p:sp>
    </p:spTree>
    <p:extLst>
      <p:ext uri="{BB962C8B-B14F-4D97-AF65-F5344CB8AC3E}">
        <p14:creationId xmlns:p14="http://schemas.microsoft.com/office/powerpoint/2010/main" val="1447985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6">
                                            <p:txEl>
                                              <p:pRg st="0" end="0"/>
                                            </p:txEl>
                                          </p:spTgt>
                                        </p:tgtEl>
                                        <p:attrNameLst>
                                          <p:attrName>style.visibility</p:attrName>
                                        </p:attrNameLst>
                                      </p:cBhvr>
                                      <p:to>
                                        <p:strVal val="visible"/>
                                      </p:to>
                                    </p:set>
                                    <p:anim calcmode="lin" valueType="num">
                                      <p:cBhvr additive="base">
                                        <p:cTn id="13" dur="500" fill="hold"/>
                                        <p:tgtEl>
                                          <p:spTgt spid="6">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7">
                                            <p:txEl>
                                              <p:pRg st="0" end="0"/>
                                            </p:txEl>
                                          </p:spTgt>
                                        </p:tgtEl>
                                        <p:attrNameLst>
                                          <p:attrName>style.visibility</p:attrName>
                                        </p:attrNameLst>
                                      </p:cBhvr>
                                      <p:to>
                                        <p:strVal val="visible"/>
                                      </p:to>
                                    </p:set>
                                    <p:anim calcmode="lin" valueType="num">
                                      <p:cBhvr additive="base">
                                        <p:cTn id="19" dur="5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8">
                                            <p:txEl>
                                              <p:pRg st="0" end="0"/>
                                            </p:txEl>
                                          </p:spTgt>
                                        </p:tgtEl>
                                        <p:attrNameLst>
                                          <p:attrName>style.visibility</p:attrName>
                                        </p:attrNameLst>
                                      </p:cBhvr>
                                      <p:to>
                                        <p:strVal val="visible"/>
                                      </p:to>
                                    </p:set>
                                    <p:anim calcmode="lin" valueType="num">
                                      <p:cBhvr additive="base">
                                        <p:cTn id="25" dur="500" fill="hold"/>
                                        <p:tgtEl>
                                          <p:spTgt spid="8">
                                            <p:txEl>
                                              <p:pRg st="0" end="0"/>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12" fill="hold" nodeType="clickEffect">
                                  <p:stCondLst>
                                    <p:cond delay="0"/>
                                  </p:stCondLst>
                                  <p:childTnLst>
                                    <p:set>
                                      <p:cBhvr>
                                        <p:cTn id="30" dur="1" fill="hold">
                                          <p:stCondLst>
                                            <p:cond delay="0"/>
                                          </p:stCondLst>
                                        </p:cTn>
                                        <p:tgtEl>
                                          <p:spTgt spid="9">
                                            <p:txEl>
                                              <p:pRg st="0" end="0"/>
                                            </p:txEl>
                                          </p:spTgt>
                                        </p:tgtEl>
                                        <p:attrNameLst>
                                          <p:attrName>style.visibility</p:attrName>
                                        </p:attrNameLst>
                                      </p:cBhvr>
                                      <p:to>
                                        <p:strVal val="visible"/>
                                      </p:to>
                                    </p:set>
                                    <p:anim calcmode="lin" valueType="num">
                                      <p:cBhvr additive="base">
                                        <p:cTn id="31" dur="500" fill="hold"/>
                                        <p:tgtEl>
                                          <p:spTgt spid="9">
                                            <p:txEl>
                                              <p:pRg st="0" end="0"/>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5730D6-E30B-4FB0-B817-6B856828AA49}"/>
              </a:ext>
            </a:extLst>
          </p:cNvPr>
          <p:cNvSpPr>
            <a:spLocks noGrp="1"/>
          </p:cNvSpPr>
          <p:nvPr>
            <p:ph idx="1"/>
          </p:nvPr>
        </p:nvSpPr>
        <p:spPr>
          <a:xfrm>
            <a:off x="857251" y="620688"/>
            <a:ext cx="7404653" cy="5475312"/>
          </a:xfrm>
        </p:spPr>
        <p:txBody>
          <a:bodyPr>
            <a:normAutofit/>
          </a:bodyPr>
          <a:lstStyle/>
          <a:p>
            <a:pPr marL="34290" indent="0" algn="l">
              <a:buNone/>
            </a:pPr>
            <a:endParaRPr lang="ar-IQ" sz="2800" b="1" dirty="0">
              <a:solidFill>
                <a:srgbClr val="002060"/>
              </a:solidFill>
              <a:latin typeface="Garmond"/>
            </a:endParaRPr>
          </a:p>
          <a:p>
            <a:pPr marL="34290" indent="0" algn="l">
              <a:buNone/>
            </a:pPr>
            <a:endParaRPr lang="ar-IQ" sz="2800" b="1" dirty="0">
              <a:solidFill>
                <a:srgbClr val="002060"/>
              </a:solidFill>
              <a:latin typeface="Garmond"/>
            </a:endParaRPr>
          </a:p>
          <a:p>
            <a:pPr marL="34290" indent="0" algn="l">
              <a:buNone/>
            </a:pPr>
            <a:endParaRPr lang="ar-IQ" sz="2800" b="1" dirty="0">
              <a:solidFill>
                <a:srgbClr val="002060"/>
              </a:solidFill>
              <a:latin typeface="Garmond"/>
            </a:endParaRPr>
          </a:p>
          <a:p>
            <a:pPr marL="34290" indent="0" algn="l">
              <a:buNone/>
            </a:pPr>
            <a:r>
              <a:rPr lang="en-US" sz="2800" b="1" dirty="0">
                <a:solidFill>
                  <a:srgbClr val="002060"/>
                </a:solidFill>
                <a:latin typeface="Garmond"/>
              </a:rPr>
              <a:t>These cells are often characterized by frequent cell division because they are exposed to wear and tear and injury, necessitating replacement.</a:t>
            </a:r>
            <a:endParaRPr lang="ar-IQ" sz="2800" b="1" dirty="0">
              <a:solidFill>
                <a:srgbClr val="002060"/>
              </a:solidFill>
              <a:latin typeface="Garmond"/>
            </a:endParaRPr>
          </a:p>
        </p:txBody>
      </p:sp>
    </p:spTree>
    <p:extLst>
      <p:ext uri="{BB962C8B-B14F-4D97-AF65-F5344CB8AC3E}">
        <p14:creationId xmlns:p14="http://schemas.microsoft.com/office/powerpoint/2010/main" val="29169005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43608" y="764704"/>
            <a:ext cx="4757777" cy="646331"/>
          </a:xfrm>
          <a:prstGeom prst="rect">
            <a:avLst/>
          </a:prstGeom>
        </p:spPr>
        <p:txBody>
          <a:bodyPr wrap="none">
            <a:spAutoFit/>
          </a:bodyPr>
          <a:lstStyle/>
          <a:p>
            <a:pPr algn="l"/>
            <a:r>
              <a:rPr lang="en-US" sz="3600" b="1" u="sng" dirty="0">
                <a:solidFill>
                  <a:schemeClr val="accent3">
                    <a:lumMod val="75000"/>
                  </a:schemeClr>
                </a:solidFill>
                <a:latin typeface="Garamond" pitchFamily="18" charset="0"/>
                <a:cs typeface="Times New Roman" pitchFamily="18" charset="0"/>
              </a:rPr>
              <a:t>Function of epithelium</a:t>
            </a:r>
            <a:endParaRPr lang="ar-IQ" sz="3600" b="1" u="sng" dirty="0">
              <a:solidFill>
                <a:schemeClr val="accent3">
                  <a:lumMod val="75000"/>
                </a:schemeClr>
              </a:solidFill>
              <a:latin typeface="Garamond" pitchFamily="18" charset="0"/>
              <a:cs typeface="Times New Roman" pitchFamily="18" charset="0"/>
            </a:endParaRPr>
          </a:p>
        </p:txBody>
      </p:sp>
      <p:sp>
        <p:nvSpPr>
          <p:cNvPr id="5" name="Rectangle 4"/>
          <p:cNvSpPr/>
          <p:nvPr/>
        </p:nvSpPr>
        <p:spPr>
          <a:xfrm>
            <a:off x="1184379" y="1772816"/>
            <a:ext cx="1768754" cy="523220"/>
          </a:xfrm>
          <a:prstGeom prst="rect">
            <a:avLst/>
          </a:prstGeom>
        </p:spPr>
        <p:txBody>
          <a:bodyPr wrap="none">
            <a:spAutoFit/>
          </a:bodyPr>
          <a:lstStyle/>
          <a:p>
            <a:pPr algn="l"/>
            <a:r>
              <a:rPr lang="en-US" sz="2800" b="1" dirty="0">
                <a:solidFill>
                  <a:srgbClr val="C00000"/>
                </a:solidFill>
                <a:latin typeface="Garamond" pitchFamily="18" charset="0"/>
                <a:cs typeface="Times New Roman" pitchFamily="18" charset="0"/>
              </a:rPr>
              <a:t>Protection</a:t>
            </a:r>
            <a:endParaRPr lang="ar-IQ" sz="2800" b="1" dirty="0">
              <a:solidFill>
                <a:srgbClr val="C00000"/>
              </a:solidFill>
              <a:latin typeface="Garamond" pitchFamily="18" charset="0"/>
              <a:cs typeface="Times New Roman" pitchFamily="18" charset="0"/>
            </a:endParaRPr>
          </a:p>
        </p:txBody>
      </p:sp>
      <p:sp>
        <p:nvSpPr>
          <p:cNvPr id="7" name="Rectangle 6"/>
          <p:cNvSpPr/>
          <p:nvPr/>
        </p:nvSpPr>
        <p:spPr>
          <a:xfrm>
            <a:off x="1130132" y="3645024"/>
            <a:ext cx="7258292" cy="2677656"/>
          </a:xfrm>
          <a:prstGeom prst="rect">
            <a:avLst/>
          </a:prstGeom>
        </p:spPr>
        <p:txBody>
          <a:bodyPr wrap="square">
            <a:spAutoFit/>
          </a:bodyPr>
          <a:lstStyle/>
          <a:p>
            <a:pPr algn="l"/>
            <a:r>
              <a:rPr lang="en-US" sz="2800" b="1" dirty="0">
                <a:solidFill>
                  <a:srgbClr val="C00000"/>
                </a:solidFill>
                <a:latin typeface="Garamond" pitchFamily="18" charset="0"/>
              </a:rPr>
              <a:t>Sensation</a:t>
            </a:r>
          </a:p>
          <a:p>
            <a:pPr algn="l"/>
            <a:endParaRPr lang="en-US" sz="2800" b="1" dirty="0">
              <a:solidFill>
                <a:srgbClr val="002060"/>
              </a:solidFill>
              <a:latin typeface="Garamond" pitchFamily="18" charset="0"/>
            </a:endParaRPr>
          </a:p>
          <a:p>
            <a:r>
              <a:rPr lang="en-US" sz="2800" b="1" dirty="0">
                <a:solidFill>
                  <a:srgbClr val="002060"/>
                </a:solidFill>
                <a:latin typeface="Garamond" pitchFamily="18" charset="0"/>
              </a:rPr>
              <a:t>Specialized epithelial tissue containing sensory nerve endings to detect any changes in the external environment at their surface.  like </a:t>
            </a:r>
            <a:r>
              <a:rPr lang="en-US" sz="2800" b="1" dirty="0">
                <a:solidFill>
                  <a:srgbClr val="FF0000"/>
                </a:solidFill>
                <a:latin typeface="Garamond" pitchFamily="18" charset="0"/>
              </a:rPr>
              <a:t>skin, eyes, ears, nose and the tongue. </a:t>
            </a:r>
            <a:endParaRPr lang="ar-IQ" sz="2800" b="1" dirty="0">
              <a:solidFill>
                <a:srgbClr val="FF0000"/>
              </a:solidFill>
              <a:latin typeface="Garamond" pitchFamily="18" charset="0"/>
            </a:endParaRPr>
          </a:p>
        </p:txBody>
      </p:sp>
      <p:sp>
        <p:nvSpPr>
          <p:cNvPr id="10" name="Rectangle 9"/>
          <p:cNvSpPr/>
          <p:nvPr/>
        </p:nvSpPr>
        <p:spPr>
          <a:xfrm>
            <a:off x="1043608" y="2237963"/>
            <a:ext cx="7344816" cy="954107"/>
          </a:xfrm>
          <a:prstGeom prst="rect">
            <a:avLst/>
          </a:prstGeom>
        </p:spPr>
        <p:txBody>
          <a:bodyPr wrap="square">
            <a:spAutoFit/>
          </a:bodyPr>
          <a:lstStyle/>
          <a:p>
            <a:pPr algn="l"/>
            <a:r>
              <a:rPr lang="en-US" sz="2800" b="1" dirty="0">
                <a:solidFill>
                  <a:srgbClr val="002060"/>
                </a:solidFill>
                <a:latin typeface="Garamond" pitchFamily="18" charset="0"/>
                <a:cs typeface="Times New Roman" pitchFamily="18" charset="0"/>
              </a:rPr>
              <a:t>-Epithelial cells from the skin protect underlying tissue from different conditions</a:t>
            </a:r>
            <a:endParaRPr lang="ar-IQ" sz="2800" b="1" dirty="0">
              <a:solidFill>
                <a:srgbClr val="002060"/>
              </a:solidFill>
              <a:latin typeface="Garamond" pitchFamily="18" charset="0"/>
              <a:cs typeface="Times New Roman" pitchFamily="18" charset="0"/>
            </a:endParaRPr>
          </a:p>
        </p:txBody>
      </p:sp>
      <p:sp>
        <p:nvSpPr>
          <p:cNvPr id="11" name="Rectangle 10"/>
          <p:cNvSpPr/>
          <p:nvPr/>
        </p:nvSpPr>
        <p:spPr>
          <a:xfrm>
            <a:off x="1115616" y="4509120"/>
            <a:ext cx="7416824" cy="523220"/>
          </a:xfrm>
          <a:prstGeom prst="rect">
            <a:avLst/>
          </a:prstGeom>
        </p:spPr>
        <p:txBody>
          <a:bodyPr wrap="square">
            <a:spAutoFit/>
          </a:bodyPr>
          <a:lstStyle/>
          <a:p>
            <a:pPr algn="l"/>
            <a:r>
              <a:rPr lang="en-US" sz="2800" b="1" dirty="0">
                <a:solidFill>
                  <a:srgbClr val="002060"/>
                </a:solidFill>
                <a:latin typeface="Garamond" pitchFamily="18" charset="0"/>
              </a:rPr>
              <a:t>.</a:t>
            </a:r>
            <a:endParaRPr lang="ar-IQ" sz="2800" b="1" dirty="0">
              <a:solidFill>
                <a:srgbClr val="002060"/>
              </a:solidFill>
              <a:latin typeface="Garamond" pitchFamily="18" charset="0"/>
            </a:endParaRPr>
          </a:p>
        </p:txBody>
      </p:sp>
    </p:spTree>
    <p:extLst>
      <p:ext uri="{BB962C8B-B14F-4D97-AF65-F5344CB8AC3E}">
        <p14:creationId xmlns:p14="http://schemas.microsoft.com/office/powerpoint/2010/main" val="2454985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 calcmode="lin" valueType="num">
                                      <p:cBhvr additive="base">
                                        <p:cTn id="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nodePh="1">
                                  <p:stCondLst>
                                    <p:cond delay="0"/>
                                  </p:stCondLst>
                                  <p:endCondLst>
                                    <p:cond evt="begin" delay="0">
                                      <p:tn val="11"/>
                                    </p:cond>
                                  </p:endCondLst>
                                  <p:childTnLst>
                                    <p:set>
                                      <p:cBhvr>
                                        <p:cTn id="12" dur="1" fill="hold">
                                          <p:stCondLst>
                                            <p:cond delay="0"/>
                                          </p:stCondLst>
                                        </p:cTn>
                                        <p:tgtEl>
                                          <p:spTgt spid="11">
                                            <p:txEl>
                                              <p:pRg st="0" end="0"/>
                                            </p:txEl>
                                          </p:spTgt>
                                        </p:tgtEl>
                                        <p:attrNameLst>
                                          <p:attrName>style.visibility</p:attrName>
                                        </p:attrNameLst>
                                      </p:cBhvr>
                                      <p:to>
                                        <p:strVal val="visible"/>
                                      </p:to>
                                    </p:set>
                                    <p:anim calcmode="lin" valueType="num">
                                      <p:cBhvr additive="base">
                                        <p:cTn id="13"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028948" y="755412"/>
            <a:ext cx="1598836" cy="523220"/>
          </a:xfrm>
          <a:prstGeom prst="rect">
            <a:avLst/>
          </a:prstGeom>
        </p:spPr>
        <p:txBody>
          <a:bodyPr wrap="none">
            <a:spAutoFit/>
          </a:bodyPr>
          <a:lstStyle/>
          <a:p>
            <a:pPr algn="l"/>
            <a:r>
              <a:rPr lang="en-US" sz="2800" b="1" dirty="0">
                <a:solidFill>
                  <a:srgbClr val="C00000"/>
                </a:solidFill>
                <a:latin typeface="Garamond" pitchFamily="18" charset="0"/>
              </a:rPr>
              <a:t>Secretion</a:t>
            </a:r>
            <a:endParaRPr lang="ar-IQ" sz="2800" b="1" dirty="0">
              <a:solidFill>
                <a:srgbClr val="C00000"/>
              </a:solidFill>
              <a:latin typeface="Garamond" pitchFamily="18" charset="0"/>
            </a:endParaRPr>
          </a:p>
        </p:txBody>
      </p:sp>
      <p:sp>
        <p:nvSpPr>
          <p:cNvPr id="11" name="Rectangle 10"/>
          <p:cNvSpPr/>
          <p:nvPr/>
        </p:nvSpPr>
        <p:spPr>
          <a:xfrm>
            <a:off x="1043608" y="1412776"/>
            <a:ext cx="8100392" cy="954107"/>
          </a:xfrm>
          <a:prstGeom prst="rect">
            <a:avLst/>
          </a:prstGeom>
        </p:spPr>
        <p:txBody>
          <a:bodyPr wrap="square">
            <a:spAutoFit/>
          </a:bodyPr>
          <a:lstStyle/>
          <a:p>
            <a:pPr algn="l"/>
            <a:r>
              <a:rPr lang="en-US" sz="2800" b="1" dirty="0">
                <a:solidFill>
                  <a:srgbClr val="002060"/>
                </a:solidFill>
                <a:latin typeface="Garamond" pitchFamily="18" charset="0"/>
              </a:rPr>
              <a:t>In glands, epithelial tissue is specialized to secrete specific chemical substances.</a:t>
            </a:r>
            <a:endParaRPr lang="ar-IQ" sz="2800" b="1" dirty="0">
              <a:solidFill>
                <a:srgbClr val="002060"/>
              </a:solidFill>
              <a:latin typeface="Garamond" pitchFamily="18" charset="0"/>
            </a:endParaRPr>
          </a:p>
        </p:txBody>
      </p:sp>
      <p:sp>
        <p:nvSpPr>
          <p:cNvPr id="12" name="Rectangle 11"/>
          <p:cNvSpPr/>
          <p:nvPr/>
        </p:nvSpPr>
        <p:spPr>
          <a:xfrm>
            <a:off x="1026453" y="2780928"/>
            <a:ext cx="1889363" cy="523220"/>
          </a:xfrm>
          <a:prstGeom prst="rect">
            <a:avLst/>
          </a:prstGeom>
        </p:spPr>
        <p:txBody>
          <a:bodyPr wrap="none">
            <a:spAutoFit/>
          </a:bodyPr>
          <a:lstStyle/>
          <a:p>
            <a:pPr algn="l"/>
            <a:r>
              <a:rPr lang="en-US" sz="2800" b="1" dirty="0">
                <a:solidFill>
                  <a:srgbClr val="C00000"/>
                </a:solidFill>
                <a:latin typeface="Garamond" pitchFamily="18" charset="0"/>
              </a:rPr>
              <a:t>Absorption</a:t>
            </a:r>
            <a:endParaRPr lang="ar-IQ" sz="2800" b="1" dirty="0">
              <a:solidFill>
                <a:srgbClr val="C00000"/>
              </a:solidFill>
              <a:latin typeface="Garamond" pitchFamily="18" charset="0"/>
            </a:endParaRPr>
          </a:p>
        </p:txBody>
      </p:sp>
      <p:sp>
        <p:nvSpPr>
          <p:cNvPr id="13" name="Rectangle 12"/>
          <p:cNvSpPr/>
          <p:nvPr/>
        </p:nvSpPr>
        <p:spPr>
          <a:xfrm>
            <a:off x="1043608" y="3371508"/>
            <a:ext cx="8100392" cy="954107"/>
          </a:xfrm>
          <a:prstGeom prst="rect">
            <a:avLst/>
          </a:prstGeom>
        </p:spPr>
        <p:txBody>
          <a:bodyPr wrap="square">
            <a:spAutoFit/>
          </a:bodyPr>
          <a:lstStyle/>
          <a:p>
            <a:pPr algn="l"/>
            <a:r>
              <a:rPr lang="en-US" sz="2800" b="1" dirty="0">
                <a:solidFill>
                  <a:srgbClr val="002060"/>
                </a:solidFill>
                <a:latin typeface="Garamond" pitchFamily="18" charset="0"/>
              </a:rPr>
              <a:t>Certain epithelial cells lining the small intestine absorb nutrients from the digestion of food.</a:t>
            </a:r>
            <a:endParaRPr lang="ar-IQ" sz="2800" b="1" dirty="0">
              <a:solidFill>
                <a:srgbClr val="002060"/>
              </a:solidFill>
              <a:latin typeface="Garamond" pitchFamily="18" charset="0"/>
            </a:endParaRPr>
          </a:p>
        </p:txBody>
      </p:sp>
    </p:spTree>
    <p:extLst>
      <p:ext uri="{BB962C8B-B14F-4D97-AF65-F5344CB8AC3E}">
        <p14:creationId xmlns:p14="http://schemas.microsoft.com/office/powerpoint/2010/main" val="797360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additive="base">
                                        <p:cTn id="7"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
                                            <p:txEl>
                                              <p:pRg st="0" end="0"/>
                                            </p:txEl>
                                          </p:spTgt>
                                        </p:tgtEl>
                                        <p:attrNameLst>
                                          <p:attrName>style.visibility</p:attrName>
                                        </p:attrNameLst>
                                      </p:cBhvr>
                                      <p:to>
                                        <p:strVal val="visible"/>
                                      </p:to>
                                    </p:set>
                                    <p:anim calcmode="lin" valueType="num">
                                      <p:cBhvr additive="base">
                                        <p:cTn id="13"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188640"/>
            <a:ext cx="7772400" cy="1829761"/>
          </a:xfrm>
        </p:spPr>
        <p:txBody>
          <a:bodyPr>
            <a:normAutofit/>
          </a:bodyPr>
          <a:lstStyle/>
          <a:p>
            <a:pPr algn="ctr"/>
            <a:r>
              <a:rPr lang="en-US" sz="4800" b="1" dirty="0">
                <a:solidFill>
                  <a:srgbClr val="002060"/>
                </a:solidFill>
                <a:latin typeface="Times New Roman" pitchFamily="18" charset="0"/>
                <a:cs typeface="Times New Roman" pitchFamily="18" charset="0"/>
              </a:rPr>
              <a:t>Epithelial Tissue</a:t>
            </a:r>
            <a:endParaRPr lang="ar-IQ" sz="4800" b="1" dirty="0">
              <a:solidFill>
                <a:srgbClr val="002060"/>
              </a:solidFill>
              <a:latin typeface="Times New Roman" pitchFamily="18" charset="0"/>
              <a:cs typeface="Times New Roman" pitchFamily="18" charset="0"/>
            </a:endParaRPr>
          </a:p>
        </p:txBody>
      </p:sp>
      <p:sp>
        <p:nvSpPr>
          <p:cNvPr id="4" name="Rectangle 3"/>
          <p:cNvSpPr/>
          <p:nvPr/>
        </p:nvSpPr>
        <p:spPr>
          <a:xfrm>
            <a:off x="3147157" y="4365104"/>
            <a:ext cx="3182281" cy="584775"/>
          </a:xfrm>
          <a:prstGeom prst="rect">
            <a:avLst/>
          </a:prstGeom>
        </p:spPr>
        <p:txBody>
          <a:bodyPr wrap="none">
            <a:spAutoFit/>
          </a:bodyPr>
          <a:lstStyle/>
          <a:p>
            <a:r>
              <a:rPr lang="en-US" sz="3200" b="1" dirty="0">
                <a:solidFill>
                  <a:srgbClr val="002060"/>
                </a:solidFill>
                <a:latin typeface="Times New Roman" pitchFamily="18" charset="0"/>
                <a:cs typeface="Times New Roman" pitchFamily="18" charset="0"/>
              </a:rPr>
              <a:t>Balqees  kadhim</a:t>
            </a:r>
            <a:r>
              <a:rPr lang="en-US" sz="3200" b="1" dirty="0">
                <a:latin typeface="Times New Roman" pitchFamily="18" charset="0"/>
                <a:cs typeface="Times New Roman" pitchFamily="18" charset="0"/>
              </a:rPr>
              <a:t> </a:t>
            </a:r>
            <a:endParaRPr lang="ar-IQ" sz="3200" b="1" dirty="0">
              <a:latin typeface="Times New Roman" pitchFamily="18" charset="0"/>
              <a:cs typeface="Times New Roman" pitchFamily="18" charset="0"/>
            </a:endParaRPr>
          </a:p>
        </p:txBody>
      </p:sp>
    </p:spTree>
    <p:extLst>
      <p:ext uri="{BB962C8B-B14F-4D97-AF65-F5344CB8AC3E}">
        <p14:creationId xmlns:p14="http://schemas.microsoft.com/office/powerpoint/2010/main" val="38150656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53928" y="736177"/>
            <a:ext cx="7650520" cy="1384995"/>
          </a:xfrm>
          <a:prstGeom prst="rect">
            <a:avLst/>
          </a:prstGeom>
        </p:spPr>
        <p:txBody>
          <a:bodyPr wrap="square">
            <a:spAutoFit/>
          </a:bodyPr>
          <a:lstStyle/>
          <a:p>
            <a:pPr algn="l"/>
            <a:r>
              <a:rPr lang="en-US" sz="2800" b="1" dirty="0">
                <a:solidFill>
                  <a:srgbClr val="C00000"/>
                </a:solidFill>
                <a:latin typeface="Garamond" pitchFamily="18" charset="0"/>
              </a:rPr>
              <a:t>Excretion</a:t>
            </a:r>
          </a:p>
          <a:p>
            <a:pPr algn="l"/>
            <a:r>
              <a:rPr lang="en-US" sz="2800" b="1" dirty="0">
                <a:solidFill>
                  <a:srgbClr val="002060"/>
                </a:solidFill>
                <a:latin typeface="Garamond" pitchFamily="18" charset="0"/>
              </a:rPr>
              <a:t>Excrete waste product like Kidney and sweat gland</a:t>
            </a:r>
            <a:endParaRPr lang="ar-IQ" sz="2800" b="1" dirty="0">
              <a:solidFill>
                <a:srgbClr val="002060"/>
              </a:solidFill>
              <a:latin typeface="Garamond" pitchFamily="18" charset="0"/>
            </a:endParaRPr>
          </a:p>
        </p:txBody>
      </p:sp>
      <p:sp>
        <p:nvSpPr>
          <p:cNvPr id="5" name="Rectangle 4"/>
          <p:cNvSpPr/>
          <p:nvPr/>
        </p:nvSpPr>
        <p:spPr>
          <a:xfrm>
            <a:off x="953928" y="2402885"/>
            <a:ext cx="1673856" cy="954107"/>
          </a:xfrm>
          <a:prstGeom prst="rect">
            <a:avLst/>
          </a:prstGeom>
        </p:spPr>
        <p:txBody>
          <a:bodyPr wrap="none">
            <a:spAutoFit/>
          </a:bodyPr>
          <a:lstStyle/>
          <a:p>
            <a:pPr algn="l"/>
            <a:r>
              <a:rPr lang="en-US" sz="2800" b="1" dirty="0">
                <a:solidFill>
                  <a:srgbClr val="C00000"/>
                </a:solidFill>
                <a:latin typeface="Garamond" pitchFamily="18" charset="0"/>
              </a:rPr>
              <a:t>Diffusion</a:t>
            </a:r>
          </a:p>
          <a:p>
            <a:pPr algn="l"/>
            <a:endParaRPr lang="ar-IQ" sz="2800" dirty="0">
              <a:solidFill>
                <a:srgbClr val="FF0000"/>
              </a:solidFill>
            </a:endParaRPr>
          </a:p>
        </p:txBody>
      </p:sp>
      <p:sp>
        <p:nvSpPr>
          <p:cNvPr id="6" name="Rectangle 5"/>
          <p:cNvSpPr/>
          <p:nvPr/>
        </p:nvSpPr>
        <p:spPr>
          <a:xfrm>
            <a:off x="1008112" y="3050957"/>
            <a:ext cx="8028384" cy="954107"/>
          </a:xfrm>
          <a:prstGeom prst="rect">
            <a:avLst/>
          </a:prstGeom>
        </p:spPr>
        <p:txBody>
          <a:bodyPr wrap="square">
            <a:spAutoFit/>
          </a:bodyPr>
          <a:lstStyle/>
          <a:p>
            <a:pPr algn="l"/>
            <a:r>
              <a:rPr lang="en-US" sz="2800" b="1" dirty="0">
                <a:solidFill>
                  <a:srgbClr val="002060"/>
                </a:solidFill>
                <a:latin typeface="Garamond" pitchFamily="18" charset="0"/>
              </a:rPr>
              <a:t>Simple epithelium promotes the diffusion of gases, liquids and nutrients like in lungs and capillaries</a:t>
            </a:r>
            <a:r>
              <a:rPr lang="en-US" sz="2800" dirty="0"/>
              <a:t>.</a:t>
            </a:r>
            <a:endParaRPr lang="ar-IQ" sz="2800" dirty="0"/>
          </a:p>
        </p:txBody>
      </p:sp>
      <p:sp>
        <p:nvSpPr>
          <p:cNvPr id="7" name="Rectangle 6"/>
          <p:cNvSpPr/>
          <p:nvPr/>
        </p:nvSpPr>
        <p:spPr>
          <a:xfrm>
            <a:off x="930138" y="4365104"/>
            <a:ext cx="1553630" cy="523220"/>
          </a:xfrm>
          <a:prstGeom prst="rect">
            <a:avLst/>
          </a:prstGeom>
        </p:spPr>
        <p:txBody>
          <a:bodyPr wrap="none">
            <a:spAutoFit/>
          </a:bodyPr>
          <a:lstStyle/>
          <a:p>
            <a:pPr algn="l"/>
            <a:r>
              <a:rPr lang="en-US" sz="2800" b="1" dirty="0">
                <a:solidFill>
                  <a:srgbClr val="C00000"/>
                </a:solidFill>
                <a:latin typeface="Garamond" pitchFamily="18" charset="0"/>
              </a:rPr>
              <a:t>Cleaning</a:t>
            </a:r>
            <a:endParaRPr lang="ar-IQ" sz="2800" b="1" dirty="0">
              <a:solidFill>
                <a:srgbClr val="C00000"/>
              </a:solidFill>
              <a:latin typeface="Garamond" pitchFamily="18" charset="0"/>
            </a:endParaRPr>
          </a:p>
        </p:txBody>
      </p:sp>
      <p:sp>
        <p:nvSpPr>
          <p:cNvPr id="8" name="Rectangle 7"/>
          <p:cNvSpPr/>
          <p:nvPr/>
        </p:nvSpPr>
        <p:spPr>
          <a:xfrm>
            <a:off x="899592" y="4077072"/>
            <a:ext cx="8025292" cy="2246769"/>
          </a:xfrm>
          <a:prstGeom prst="rect">
            <a:avLst/>
          </a:prstGeom>
        </p:spPr>
        <p:txBody>
          <a:bodyPr wrap="square">
            <a:spAutoFit/>
          </a:bodyPr>
          <a:lstStyle/>
          <a:p>
            <a:pPr algn="l"/>
            <a:endParaRPr lang="en-US" sz="2800" b="1" dirty="0">
              <a:solidFill>
                <a:srgbClr val="002060"/>
              </a:solidFill>
              <a:latin typeface="Garamond" pitchFamily="18" charset="0"/>
            </a:endParaRPr>
          </a:p>
          <a:p>
            <a:pPr algn="l"/>
            <a:endParaRPr lang="en-US" sz="2800" b="1" dirty="0">
              <a:solidFill>
                <a:srgbClr val="002060"/>
              </a:solidFill>
              <a:latin typeface="Garamond" pitchFamily="18" charset="0"/>
            </a:endParaRPr>
          </a:p>
          <a:p>
            <a:pPr algn="l"/>
            <a:r>
              <a:rPr lang="en-US" sz="2800" b="1" dirty="0">
                <a:solidFill>
                  <a:srgbClr val="002060"/>
                </a:solidFill>
                <a:latin typeface="Garamond" pitchFamily="18" charset="0"/>
              </a:rPr>
              <a:t>Ciliated epithelium assists in removing dust particles and foreign bodies which have entered the air passages.</a:t>
            </a:r>
            <a:endParaRPr lang="ar-IQ" sz="2800" b="1" dirty="0">
              <a:solidFill>
                <a:srgbClr val="002060"/>
              </a:solidFill>
              <a:latin typeface="Garamond" pitchFamily="18" charset="0"/>
            </a:endParaRPr>
          </a:p>
        </p:txBody>
      </p:sp>
    </p:spTree>
    <p:extLst>
      <p:ext uri="{BB962C8B-B14F-4D97-AF65-F5344CB8AC3E}">
        <p14:creationId xmlns:p14="http://schemas.microsoft.com/office/powerpoint/2010/main" val="1264107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85911" y="1609636"/>
            <a:ext cx="2779159" cy="523220"/>
          </a:xfrm>
          <a:prstGeom prst="rect">
            <a:avLst/>
          </a:prstGeom>
        </p:spPr>
        <p:txBody>
          <a:bodyPr wrap="square">
            <a:spAutoFit/>
          </a:bodyPr>
          <a:lstStyle/>
          <a:p>
            <a:pPr algn="l"/>
            <a:r>
              <a:rPr lang="en-US" sz="2800" b="1" dirty="0">
                <a:solidFill>
                  <a:srgbClr val="C00000"/>
                </a:solidFill>
                <a:latin typeface="Garamond" pitchFamily="18" charset="0"/>
              </a:rPr>
              <a:t>Reduces Friction</a:t>
            </a:r>
            <a:endParaRPr lang="ar-IQ" sz="2800" b="1" dirty="0">
              <a:solidFill>
                <a:srgbClr val="C00000"/>
              </a:solidFill>
              <a:latin typeface="Garamond" pitchFamily="18" charset="0"/>
            </a:endParaRPr>
          </a:p>
        </p:txBody>
      </p:sp>
      <p:sp>
        <p:nvSpPr>
          <p:cNvPr id="5" name="Rectangle 4"/>
          <p:cNvSpPr/>
          <p:nvPr/>
        </p:nvSpPr>
        <p:spPr>
          <a:xfrm>
            <a:off x="1085910" y="2564904"/>
            <a:ext cx="7878577" cy="1384995"/>
          </a:xfrm>
          <a:prstGeom prst="rect">
            <a:avLst/>
          </a:prstGeom>
        </p:spPr>
        <p:txBody>
          <a:bodyPr wrap="square">
            <a:spAutoFit/>
          </a:bodyPr>
          <a:lstStyle/>
          <a:p>
            <a:pPr algn="l"/>
            <a:r>
              <a:rPr lang="en-US" sz="2800" b="1" dirty="0">
                <a:solidFill>
                  <a:srgbClr val="002060"/>
                </a:solidFill>
                <a:latin typeface="Garamond" pitchFamily="18" charset="0"/>
              </a:rPr>
              <a:t>Epithelial cells that line the entire circulatory system reduce friction between the blood and the walls of the blood vessels.</a:t>
            </a:r>
            <a:endParaRPr lang="ar-IQ" sz="2800" b="1" dirty="0">
              <a:solidFill>
                <a:srgbClr val="002060"/>
              </a:solidFill>
              <a:latin typeface="Garamond" pitchFamily="18" charset="0"/>
            </a:endParaRPr>
          </a:p>
        </p:txBody>
      </p:sp>
    </p:spTree>
    <p:extLst>
      <p:ext uri="{BB962C8B-B14F-4D97-AF65-F5344CB8AC3E}">
        <p14:creationId xmlns:p14="http://schemas.microsoft.com/office/powerpoint/2010/main" val="1660452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72125" y="476672"/>
            <a:ext cx="4968027" cy="646331"/>
          </a:xfrm>
          <a:prstGeom prst="rect">
            <a:avLst/>
          </a:prstGeom>
        </p:spPr>
        <p:txBody>
          <a:bodyPr wrap="none">
            <a:spAutoFit/>
          </a:bodyPr>
          <a:lstStyle/>
          <a:p>
            <a:pPr algn="ctr"/>
            <a:r>
              <a:rPr lang="en-US" sz="3600" b="1" u="sng" dirty="0">
                <a:solidFill>
                  <a:srgbClr val="C00000"/>
                </a:solidFill>
                <a:latin typeface="Garamond" pitchFamily="18" charset="0"/>
                <a:cs typeface="Times New Roman" pitchFamily="18" charset="0"/>
              </a:rPr>
              <a:t>Renewal of cell epithelia</a:t>
            </a:r>
            <a:endParaRPr lang="ar-IQ" sz="3600" b="1" u="sng" dirty="0">
              <a:solidFill>
                <a:srgbClr val="C00000"/>
              </a:solidFill>
              <a:latin typeface="Garamond" pitchFamily="18" charset="0"/>
              <a:cs typeface="Times New Roman" pitchFamily="18" charset="0"/>
            </a:endParaRPr>
          </a:p>
        </p:txBody>
      </p:sp>
      <p:sp>
        <p:nvSpPr>
          <p:cNvPr id="5" name="Rectangle 4"/>
          <p:cNvSpPr/>
          <p:nvPr/>
        </p:nvSpPr>
        <p:spPr>
          <a:xfrm>
            <a:off x="972124" y="1556792"/>
            <a:ext cx="8064371" cy="954107"/>
          </a:xfrm>
          <a:prstGeom prst="rect">
            <a:avLst/>
          </a:prstGeom>
        </p:spPr>
        <p:txBody>
          <a:bodyPr wrap="square">
            <a:spAutoFit/>
          </a:bodyPr>
          <a:lstStyle/>
          <a:p>
            <a:pPr algn="l"/>
            <a:r>
              <a:rPr lang="en-US" sz="2800" b="1" dirty="0">
                <a:solidFill>
                  <a:srgbClr val="002060"/>
                </a:solidFill>
                <a:latin typeface="Garamond" pitchFamily="18" charset="0"/>
              </a:rPr>
              <a:t>The cells of epithelial tissue are capable of rapid division, which is the process that creates new cells. </a:t>
            </a:r>
            <a:endParaRPr lang="ar-IQ" sz="2800" b="1" dirty="0">
              <a:solidFill>
                <a:srgbClr val="002060"/>
              </a:solidFill>
              <a:latin typeface="Garamond" pitchFamily="18" charset="0"/>
            </a:endParaRPr>
          </a:p>
        </p:txBody>
      </p:sp>
      <p:sp>
        <p:nvSpPr>
          <p:cNvPr id="6" name="Rectangle 5"/>
          <p:cNvSpPr/>
          <p:nvPr/>
        </p:nvSpPr>
        <p:spPr>
          <a:xfrm>
            <a:off x="972124" y="3212976"/>
            <a:ext cx="7920355" cy="2677656"/>
          </a:xfrm>
          <a:prstGeom prst="rect">
            <a:avLst/>
          </a:prstGeom>
        </p:spPr>
        <p:txBody>
          <a:bodyPr wrap="square">
            <a:spAutoFit/>
          </a:bodyPr>
          <a:lstStyle/>
          <a:p>
            <a:pPr algn="l"/>
            <a:r>
              <a:rPr lang="en-US" sz="2800" b="1" dirty="0">
                <a:solidFill>
                  <a:srgbClr val="002060"/>
                </a:solidFill>
                <a:latin typeface="Garamond" pitchFamily="18" charset="0"/>
              </a:rPr>
              <a:t>The skin, constantly produces new cells to replace the dead cells closest to the skin's outer surface. </a:t>
            </a:r>
          </a:p>
          <a:p>
            <a:pPr algn="l"/>
            <a:endParaRPr lang="en-US" sz="2800" b="1" dirty="0">
              <a:solidFill>
                <a:srgbClr val="002060"/>
              </a:solidFill>
              <a:latin typeface="Garamond" pitchFamily="18" charset="0"/>
            </a:endParaRPr>
          </a:p>
          <a:p>
            <a:pPr algn="l"/>
            <a:endParaRPr lang="en-US" sz="2800" b="1" dirty="0">
              <a:solidFill>
                <a:srgbClr val="002060"/>
              </a:solidFill>
              <a:latin typeface="Garamond" pitchFamily="18" charset="0"/>
            </a:endParaRPr>
          </a:p>
          <a:p>
            <a:pPr algn="l"/>
            <a:r>
              <a:rPr lang="en-US" sz="2800" b="1" dirty="0">
                <a:solidFill>
                  <a:srgbClr val="002060"/>
                </a:solidFill>
                <a:latin typeface="Garamond" pitchFamily="18" charset="0"/>
              </a:rPr>
              <a:t>Also the cells of tissues lining the digestive tract are undergo continuous division.</a:t>
            </a:r>
            <a:endParaRPr lang="ar-IQ" sz="2800" b="1" dirty="0">
              <a:solidFill>
                <a:srgbClr val="002060"/>
              </a:solidFill>
              <a:latin typeface="Garamond" pitchFamily="18" charset="0"/>
            </a:endParaRPr>
          </a:p>
        </p:txBody>
      </p:sp>
    </p:spTree>
    <p:extLst>
      <p:ext uri="{BB962C8B-B14F-4D97-AF65-F5344CB8AC3E}">
        <p14:creationId xmlns:p14="http://schemas.microsoft.com/office/powerpoint/2010/main" val="3643108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fade">
                                      <p:cBhvr>
                                        <p:cTn id="12" dur="5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fade">
                                      <p:cBhvr>
                                        <p:cTn id="17" dur="5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274638"/>
            <a:ext cx="7498080" cy="1143000"/>
          </a:xfrm>
        </p:spPr>
        <p:txBody>
          <a:bodyPr>
            <a:normAutofit/>
          </a:bodyPr>
          <a:lstStyle/>
          <a:p>
            <a:r>
              <a:rPr lang="en-US" sz="3600" b="1" u="sng" dirty="0">
                <a:solidFill>
                  <a:srgbClr val="C00000"/>
                </a:solidFill>
                <a:effectLst/>
                <a:latin typeface="Garamond" pitchFamily="18" charset="0"/>
              </a:rPr>
              <a:t>Conclusion</a:t>
            </a:r>
            <a:endParaRPr lang="ar-IQ" sz="3600" b="1" u="sng" dirty="0">
              <a:solidFill>
                <a:srgbClr val="C00000"/>
              </a:solidFill>
              <a:effectLst/>
              <a:latin typeface="Garamond" pitchFamily="18" charset="0"/>
            </a:endParaRPr>
          </a:p>
        </p:txBody>
      </p:sp>
      <p:sp>
        <p:nvSpPr>
          <p:cNvPr id="3" name="Content Placeholder 2"/>
          <p:cNvSpPr>
            <a:spLocks noGrp="1"/>
          </p:cNvSpPr>
          <p:nvPr>
            <p:ph idx="1"/>
          </p:nvPr>
        </p:nvSpPr>
        <p:spPr>
          <a:xfrm>
            <a:off x="1043608" y="1639341"/>
            <a:ext cx="8100392" cy="4525963"/>
          </a:xfrm>
        </p:spPr>
        <p:txBody>
          <a:bodyPr/>
          <a:lstStyle/>
          <a:p>
            <a:pPr marL="109728" indent="0" algn="l">
              <a:buNone/>
            </a:pPr>
            <a:r>
              <a:rPr lang="en-US" sz="2800" b="1" dirty="0">
                <a:solidFill>
                  <a:srgbClr val="002060"/>
                </a:solidFill>
                <a:latin typeface="Garamond" pitchFamily="18" charset="0"/>
              </a:rPr>
              <a:t>Epithelial tissue is that it covers the surfaces of the body, whether external or internal.</a:t>
            </a:r>
          </a:p>
          <a:p>
            <a:pPr marL="109728" indent="0" algn="l">
              <a:buNone/>
            </a:pPr>
            <a:r>
              <a:rPr lang="en-US" sz="2400" dirty="0"/>
              <a:t> </a:t>
            </a:r>
          </a:p>
          <a:p>
            <a:pPr marL="109728" indent="0" algn="l">
              <a:buNone/>
            </a:pPr>
            <a:endParaRPr lang="en-US" sz="2400" dirty="0"/>
          </a:p>
          <a:p>
            <a:pPr marL="109728" indent="0" algn="l">
              <a:buNone/>
            </a:pPr>
            <a:r>
              <a:rPr lang="en-US" sz="2800" b="1" dirty="0">
                <a:solidFill>
                  <a:srgbClr val="002060"/>
                </a:solidFill>
                <a:latin typeface="Garamond" pitchFamily="18" charset="0"/>
              </a:rPr>
              <a:t>It acts as a protective covering or boundary for such surfaces including the outer layer of the skin, as well as the inner surface of "hollow" organs like the stomach, colon, and blood vessels</a:t>
            </a:r>
            <a:r>
              <a:rPr lang="en-US" sz="2800" dirty="0"/>
              <a:t>.</a:t>
            </a:r>
            <a:endParaRPr lang="ar-IQ" sz="2800" dirty="0"/>
          </a:p>
        </p:txBody>
      </p:sp>
    </p:spTree>
    <p:extLst>
      <p:ext uri="{BB962C8B-B14F-4D97-AF65-F5344CB8AC3E}">
        <p14:creationId xmlns:p14="http://schemas.microsoft.com/office/powerpoint/2010/main" val="30737237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55689" y="692696"/>
            <a:ext cx="7504743" cy="523220"/>
          </a:xfrm>
          <a:prstGeom prst="rect">
            <a:avLst/>
          </a:prstGeom>
        </p:spPr>
        <p:txBody>
          <a:bodyPr wrap="square">
            <a:spAutoFit/>
          </a:bodyPr>
          <a:lstStyle/>
          <a:p>
            <a:pPr algn="l"/>
            <a:r>
              <a:rPr lang="en-US" sz="2800" b="1" dirty="0">
                <a:solidFill>
                  <a:srgbClr val="002060"/>
                </a:solidFill>
                <a:latin typeface="Garamond" pitchFamily="18" charset="0"/>
              </a:rPr>
              <a:t>Cells are placed very close to each other</a:t>
            </a:r>
            <a:endParaRPr lang="ar-IQ" sz="2800" b="1" dirty="0">
              <a:solidFill>
                <a:srgbClr val="002060"/>
              </a:solidFill>
              <a:latin typeface="Garamond" pitchFamily="18" charset="0"/>
            </a:endParaRPr>
          </a:p>
        </p:txBody>
      </p:sp>
      <p:sp>
        <p:nvSpPr>
          <p:cNvPr id="5" name="Rectangle 4"/>
          <p:cNvSpPr/>
          <p:nvPr/>
        </p:nvSpPr>
        <p:spPr>
          <a:xfrm>
            <a:off x="1043608" y="1715324"/>
            <a:ext cx="7992888" cy="1815882"/>
          </a:xfrm>
          <a:prstGeom prst="rect">
            <a:avLst/>
          </a:prstGeom>
        </p:spPr>
        <p:txBody>
          <a:bodyPr wrap="square">
            <a:spAutoFit/>
          </a:bodyPr>
          <a:lstStyle/>
          <a:p>
            <a:pPr algn="l"/>
            <a:r>
              <a:rPr lang="en-US" sz="2800" b="1" dirty="0">
                <a:solidFill>
                  <a:srgbClr val="002060"/>
                </a:solidFill>
                <a:latin typeface="Garamond" pitchFamily="18" charset="0"/>
              </a:rPr>
              <a:t>Intercellular space is absent or very little and so the intercellular matrix.</a:t>
            </a:r>
          </a:p>
          <a:p>
            <a:pPr algn="l"/>
            <a:endParaRPr lang="en-US" sz="2800" b="1" dirty="0">
              <a:solidFill>
                <a:srgbClr val="002060"/>
              </a:solidFill>
              <a:latin typeface="Garamond" pitchFamily="18" charset="0"/>
            </a:endParaRPr>
          </a:p>
          <a:p>
            <a:pPr algn="l"/>
            <a:endParaRPr lang="ar-IQ" sz="2800" b="1" dirty="0">
              <a:solidFill>
                <a:srgbClr val="002060"/>
              </a:solidFill>
              <a:latin typeface="Garamond" pitchFamily="18" charset="0"/>
            </a:endParaRPr>
          </a:p>
        </p:txBody>
      </p:sp>
      <p:sp>
        <p:nvSpPr>
          <p:cNvPr id="6" name="Rectangle 5"/>
          <p:cNvSpPr/>
          <p:nvPr/>
        </p:nvSpPr>
        <p:spPr>
          <a:xfrm>
            <a:off x="1008112" y="3212976"/>
            <a:ext cx="8028384" cy="1231106"/>
          </a:xfrm>
          <a:prstGeom prst="rect">
            <a:avLst/>
          </a:prstGeom>
        </p:spPr>
        <p:txBody>
          <a:bodyPr wrap="square">
            <a:spAutoFit/>
          </a:bodyPr>
          <a:lstStyle/>
          <a:p>
            <a:pPr algn="l"/>
            <a:r>
              <a:rPr lang="en-US" sz="2800" b="1" dirty="0">
                <a:solidFill>
                  <a:srgbClr val="002060"/>
                </a:solidFill>
                <a:latin typeface="Garamond" pitchFamily="18" charset="0"/>
              </a:rPr>
              <a:t>All epithelial tissues are supported by connective tissue. </a:t>
            </a:r>
          </a:p>
          <a:p>
            <a:pPr algn="l"/>
            <a:endParaRPr lang="en-US" b="1" dirty="0">
              <a:solidFill>
                <a:srgbClr val="002060"/>
              </a:solidFill>
              <a:latin typeface="Garamond" pitchFamily="18" charset="0"/>
            </a:endParaRPr>
          </a:p>
        </p:txBody>
      </p:sp>
    </p:spTree>
    <p:extLst>
      <p:ext uri="{BB962C8B-B14F-4D97-AF65-F5344CB8AC3E}">
        <p14:creationId xmlns:p14="http://schemas.microsoft.com/office/powerpoint/2010/main" val="18100621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2D4A382-4CED-4F95-905B-B9CF545A35BD}"/>
              </a:ext>
            </a:extLst>
          </p:cNvPr>
          <p:cNvSpPr>
            <a:spLocks noGrp="1"/>
          </p:cNvSpPr>
          <p:nvPr>
            <p:ph idx="1"/>
          </p:nvPr>
        </p:nvSpPr>
        <p:spPr>
          <a:xfrm>
            <a:off x="857251" y="1268760"/>
            <a:ext cx="7404653" cy="4056185"/>
          </a:xfrm>
        </p:spPr>
        <p:txBody>
          <a:bodyPr>
            <a:normAutofit/>
          </a:bodyPr>
          <a:lstStyle/>
          <a:p>
            <a:pPr marL="34290" indent="0" algn="l">
              <a:buNone/>
            </a:pPr>
            <a:r>
              <a:rPr lang="en-US" sz="2800" b="1" dirty="0">
                <a:solidFill>
                  <a:srgbClr val="002060"/>
                </a:solidFill>
                <a:latin typeface="Garmond"/>
              </a:rPr>
              <a:t>The only way that epithelium can maintain its structure over the time is through continual division of stem cells.</a:t>
            </a:r>
          </a:p>
          <a:p>
            <a:pPr marL="34290" indent="0" algn="l">
              <a:buNone/>
            </a:pPr>
            <a:endParaRPr lang="en-US" sz="2800" b="1" dirty="0">
              <a:solidFill>
                <a:srgbClr val="002060"/>
              </a:solidFill>
              <a:latin typeface="Garmond"/>
            </a:endParaRPr>
          </a:p>
          <a:p>
            <a:pPr marL="34290" indent="0" algn="l">
              <a:buNone/>
            </a:pPr>
            <a:r>
              <a:rPr lang="en-US" sz="2800" b="1" dirty="0">
                <a:solidFill>
                  <a:srgbClr val="002060"/>
                </a:solidFill>
                <a:latin typeface="Garmond"/>
              </a:rPr>
              <a:t>Stem cells are found in the deepest layers of the epithelium ,near to the basement membrane.</a:t>
            </a:r>
            <a:endParaRPr lang="ar-IQ" sz="2800" b="1" dirty="0">
              <a:solidFill>
                <a:srgbClr val="002060"/>
              </a:solidFill>
              <a:latin typeface="Garmond"/>
            </a:endParaRPr>
          </a:p>
        </p:txBody>
      </p:sp>
    </p:spTree>
    <p:extLst>
      <p:ext uri="{BB962C8B-B14F-4D97-AF65-F5344CB8AC3E}">
        <p14:creationId xmlns:p14="http://schemas.microsoft.com/office/powerpoint/2010/main" val="10629996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a:extLst>
              <a:ext uri="{FF2B5EF4-FFF2-40B4-BE49-F238E27FC236}">
                <a16:creationId xmlns:a16="http://schemas.microsoft.com/office/drawing/2014/main" id="{220BA3CD-FA15-457F-974A-B6E5B6365F62}"/>
              </a:ext>
            </a:extLst>
          </p:cNvPr>
          <p:cNvPicPr>
            <a:picLocks noGrp="1" noChangeAspect="1"/>
          </p:cNvPicPr>
          <p:nvPr>
            <p:ph idx="1"/>
          </p:nvPr>
        </p:nvPicPr>
        <p:blipFill>
          <a:blip r:embed="rId2"/>
          <a:stretch>
            <a:fillRect/>
          </a:stretch>
        </p:blipFill>
        <p:spPr>
          <a:xfrm>
            <a:off x="611560" y="620689"/>
            <a:ext cx="7776863" cy="5118124"/>
          </a:xfrm>
          <a:prstGeom prst="rect">
            <a:avLst/>
          </a:prstGeom>
        </p:spPr>
      </p:pic>
    </p:spTree>
    <p:extLst>
      <p:ext uri="{BB962C8B-B14F-4D97-AF65-F5344CB8AC3E}">
        <p14:creationId xmlns:p14="http://schemas.microsoft.com/office/powerpoint/2010/main" val="1310353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627784" y="568057"/>
            <a:ext cx="4464497" cy="52372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35191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wipe(down)">
                                      <p:cBhvr>
                                        <p:cTn id="7" dur="580">
                                          <p:stCondLst>
                                            <p:cond delay="0"/>
                                          </p:stCondLst>
                                        </p:cTn>
                                        <p:tgtEl>
                                          <p:spTgt spid="2050"/>
                                        </p:tgtEl>
                                      </p:cBhvr>
                                    </p:animEffect>
                                    <p:anim calcmode="lin" valueType="num">
                                      <p:cBhvr>
                                        <p:cTn id="8" dur="1822" tmFilter="0,0; 0.14,0.36; 0.43,0.73; 0.71,0.91; 1.0,1.0">
                                          <p:stCondLst>
                                            <p:cond delay="0"/>
                                          </p:stCondLst>
                                        </p:cTn>
                                        <p:tgtEl>
                                          <p:spTgt spid="2050"/>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050"/>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050"/>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050"/>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050"/>
                                        </p:tgtEl>
                                        <p:attrNameLst>
                                          <p:attrName>ppt_y</p:attrName>
                                        </p:attrNameLst>
                                      </p:cBhvr>
                                      <p:tavLst>
                                        <p:tav tm="0" fmla="#ppt_y-sin(pi*$)/81">
                                          <p:val>
                                            <p:fltVal val="0"/>
                                          </p:val>
                                        </p:tav>
                                        <p:tav tm="100000">
                                          <p:val>
                                            <p:fltVal val="1"/>
                                          </p:val>
                                        </p:tav>
                                      </p:tavLst>
                                    </p:anim>
                                    <p:animScale>
                                      <p:cBhvr>
                                        <p:cTn id="13" dur="26">
                                          <p:stCondLst>
                                            <p:cond delay="650"/>
                                          </p:stCondLst>
                                        </p:cTn>
                                        <p:tgtEl>
                                          <p:spTgt spid="2050"/>
                                        </p:tgtEl>
                                      </p:cBhvr>
                                      <p:to x="100000" y="60000"/>
                                    </p:animScale>
                                    <p:animScale>
                                      <p:cBhvr>
                                        <p:cTn id="14" dur="166" decel="50000">
                                          <p:stCondLst>
                                            <p:cond delay="676"/>
                                          </p:stCondLst>
                                        </p:cTn>
                                        <p:tgtEl>
                                          <p:spTgt spid="2050"/>
                                        </p:tgtEl>
                                      </p:cBhvr>
                                      <p:to x="100000" y="100000"/>
                                    </p:animScale>
                                    <p:animScale>
                                      <p:cBhvr>
                                        <p:cTn id="15" dur="26">
                                          <p:stCondLst>
                                            <p:cond delay="1312"/>
                                          </p:stCondLst>
                                        </p:cTn>
                                        <p:tgtEl>
                                          <p:spTgt spid="2050"/>
                                        </p:tgtEl>
                                      </p:cBhvr>
                                      <p:to x="100000" y="80000"/>
                                    </p:animScale>
                                    <p:animScale>
                                      <p:cBhvr>
                                        <p:cTn id="16" dur="166" decel="50000">
                                          <p:stCondLst>
                                            <p:cond delay="1338"/>
                                          </p:stCondLst>
                                        </p:cTn>
                                        <p:tgtEl>
                                          <p:spTgt spid="2050"/>
                                        </p:tgtEl>
                                      </p:cBhvr>
                                      <p:to x="100000" y="100000"/>
                                    </p:animScale>
                                    <p:animScale>
                                      <p:cBhvr>
                                        <p:cTn id="17" dur="26">
                                          <p:stCondLst>
                                            <p:cond delay="1642"/>
                                          </p:stCondLst>
                                        </p:cTn>
                                        <p:tgtEl>
                                          <p:spTgt spid="2050"/>
                                        </p:tgtEl>
                                      </p:cBhvr>
                                      <p:to x="100000" y="90000"/>
                                    </p:animScale>
                                    <p:animScale>
                                      <p:cBhvr>
                                        <p:cTn id="18" dur="166" decel="50000">
                                          <p:stCondLst>
                                            <p:cond delay="1668"/>
                                          </p:stCondLst>
                                        </p:cTn>
                                        <p:tgtEl>
                                          <p:spTgt spid="2050"/>
                                        </p:tgtEl>
                                      </p:cBhvr>
                                      <p:to x="100000" y="100000"/>
                                    </p:animScale>
                                    <p:animScale>
                                      <p:cBhvr>
                                        <p:cTn id="19" dur="26">
                                          <p:stCondLst>
                                            <p:cond delay="1808"/>
                                          </p:stCondLst>
                                        </p:cTn>
                                        <p:tgtEl>
                                          <p:spTgt spid="2050"/>
                                        </p:tgtEl>
                                      </p:cBhvr>
                                      <p:to x="100000" y="95000"/>
                                    </p:animScale>
                                    <p:animScale>
                                      <p:cBhvr>
                                        <p:cTn id="20" dur="166" decel="50000">
                                          <p:stCondLst>
                                            <p:cond delay="1834"/>
                                          </p:stCondLst>
                                        </p:cTn>
                                        <p:tgtEl>
                                          <p:spTgt spid="205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274638"/>
            <a:ext cx="7498080" cy="1143000"/>
          </a:xfrm>
        </p:spPr>
        <p:txBody>
          <a:bodyPr/>
          <a:lstStyle/>
          <a:p>
            <a:r>
              <a:rPr lang="en-US" b="1" u="sng" dirty="0">
                <a:solidFill>
                  <a:srgbClr val="C00000"/>
                </a:solidFill>
                <a:effectLst/>
                <a:latin typeface="Garamond" pitchFamily="18" charset="0"/>
              </a:rPr>
              <a:t>Objectives</a:t>
            </a:r>
            <a:endParaRPr lang="ar-IQ" b="1" u="sng" dirty="0">
              <a:solidFill>
                <a:srgbClr val="C00000"/>
              </a:solidFill>
              <a:effectLst/>
              <a:latin typeface="Garamond" pitchFamily="18" charset="0"/>
            </a:endParaRPr>
          </a:p>
        </p:txBody>
      </p:sp>
      <p:sp>
        <p:nvSpPr>
          <p:cNvPr id="3" name="Content Placeholder 2"/>
          <p:cNvSpPr>
            <a:spLocks noGrp="1"/>
          </p:cNvSpPr>
          <p:nvPr>
            <p:ph idx="1"/>
          </p:nvPr>
        </p:nvSpPr>
        <p:spPr>
          <a:xfrm>
            <a:off x="1115616" y="1711349"/>
            <a:ext cx="8229600" cy="4525963"/>
          </a:xfrm>
        </p:spPr>
        <p:txBody>
          <a:bodyPr/>
          <a:lstStyle/>
          <a:p>
            <a:pPr marL="365760" lvl="1" indent="0" algn="l">
              <a:buNone/>
            </a:pPr>
            <a:r>
              <a:rPr lang="en-US" sz="2800" b="1" dirty="0">
                <a:solidFill>
                  <a:srgbClr val="002060"/>
                </a:solidFill>
                <a:latin typeface="Garamond" pitchFamily="18" charset="0"/>
              </a:rPr>
              <a:t>What is epithelium</a:t>
            </a:r>
          </a:p>
          <a:p>
            <a:pPr marL="365760" lvl="1" indent="0" algn="l">
              <a:buNone/>
            </a:pPr>
            <a:endParaRPr lang="en-US" b="1" dirty="0">
              <a:solidFill>
                <a:srgbClr val="002060"/>
              </a:solidFill>
              <a:latin typeface="Garamond" pitchFamily="18" charset="0"/>
            </a:endParaRPr>
          </a:p>
          <a:p>
            <a:pPr marL="365760" lvl="1" indent="0" algn="l">
              <a:buNone/>
            </a:pPr>
            <a:r>
              <a:rPr lang="en-US" sz="2800" b="1" dirty="0">
                <a:solidFill>
                  <a:srgbClr val="002060"/>
                </a:solidFill>
                <a:latin typeface="Garamond" pitchFamily="18" charset="0"/>
              </a:rPr>
              <a:t>Mean characteristics of epithelium</a:t>
            </a:r>
          </a:p>
          <a:p>
            <a:pPr marL="365760" lvl="1" indent="0" algn="l">
              <a:buNone/>
            </a:pPr>
            <a:endParaRPr lang="en-US" sz="2800" b="1" dirty="0">
              <a:solidFill>
                <a:srgbClr val="002060"/>
              </a:solidFill>
              <a:latin typeface="Garamond" pitchFamily="18" charset="0"/>
            </a:endParaRPr>
          </a:p>
          <a:p>
            <a:pPr marL="365760" lvl="1" indent="0" algn="l">
              <a:buNone/>
            </a:pPr>
            <a:r>
              <a:rPr lang="en-US" sz="2800" b="1" dirty="0">
                <a:solidFill>
                  <a:srgbClr val="002060"/>
                </a:solidFill>
                <a:latin typeface="Garamond" pitchFamily="18" charset="0"/>
              </a:rPr>
              <a:t>Function of epithelium</a:t>
            </a:r>
            <a:endParaRPr lang="ar-IQ" sz="2800" b="1" dirty="0">
              <a:solidFill>
                <a:srgbClr val="002060"/>
              </a:solidFill>
              <a:latin typeface="Garamond" pitchFamily="18" charset="0"/>
            </a:endParaRPr>
          </a:p>
        </p:txBody>
      </p:sp>
    </p:spTree>
    <p:extLst>
      <p:ext uri="{BB962C8B-B14F-4D97-AF65-F5344CB8AC3E}">
        <p14:creationId xmlns:p14="http://schemas.microsoft.com/office/powerpoint/2010/main" val="544320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71600" y="755987"/>
            <a:ext cx="8280920" cy="5262979"/>
          </a:xfrm>
          <a:prstGeom prst="rect">
            <a:avLst/>
          </a:prstGeom>
        </p:spPr>
        <p:txBody>
          <a:bodyPr wrap="square">
            <a:spAutoFit/>
          </a:bodyPr>
          <a:lstStyle/>
          <a:p>
            <a:pPr algn="l"/>
            <a:r>
              <a:rPr lang="en-US" sz="3600" b="1" dirty="0">
                <a:solidFill>
                  <a:srgbClr val="002060"/>
                </a:solidFill>
                <a:latin typeface="Times New Roman" pitchFamily="18" charset="0"/>
                <a:cs typeface="Times New Roman" pitchFamily="18" charset="0"/>
              </a:rPr>
              <a:t>  </a:t>
            </a:r>
            <a:r>
              <a:rPr lang="en-US" sz="3600" b="1" u="sng" dirty="0">
                <a:solidFill>
                  <a:schemeClr val="accent3">
                    <a:lumMod val="75000"/>
                  </a:schemeClr>
                </a:solidFill>
                <a:latin typeface="Garamond" pitchFamily="18" charset="0"/>
                <a:cs typeface="Times New Roman" pitchFamily="18" charset="0"/>
              </a:rPr>
              <a:t>Tissues</a:t>
            </a:r>
            <a:r>
              <a:rPr lang="en-US" sz="2400" dirty="0">
                <a:solidFill>
                  <a:srgbClr val="FF0000"/>
                </a:solidFill>
              </a:rPr>
              <a:t> </a:t>
            </a:r>
          </a:p>
          <a:p>
            <a:pPr algn="l"/>
            <a:endParaRPr lang="en-US" sz="2400" dirty="0">
              <a:latin typeface="Times New Roman" pitchFamily="18" charset="0"/>
              <a:cs typeface="Times New Roman" pitchFamily="18" charset="0"/>
            </a:endParaRPr>
          </a:p>
          <a:p>
            <a:pPr algn="l"/>
            <a:endParaRPr lang="en-US" sz="2400" dirty="0">
              <a:solidFill>
                <a:srgbClr val="002060"/>
              </a:solidFill>
              <a:latin typeface="Times New Roman" pitchFamily="18" charset="0"/>
              <a:cs typeface="Times New Roman" pitchFamily="18" charset="0"/>
            </a:endParaRPr>
          </a:p>
          <a:p>
            <a:pPr algn="l"/>
            <a:r>
              <a:rPr lang="en-US" sz="2400" dirty="0">
                <a:solidFill>
                  <a:srgbClr val="002060"/>
                </a:solidFill>
                <a:latin typeface="Times New Roman" pitchFamily="18" charset="0"/>
                <a:cs typeface="Times New Roman" pitchFamily="18" charset="0"/>
              </a:rPr>
              <a:t> </a:t>
            </a:r>
            <a:r>
              <a:rPr lang="en-US" sz="2800" b="1" dirty="0">
                <a:solidFill>
                  <a:srgbClr val="002060"/>
                </a:solidFill>
                <a:latin typeface="Garamond" pitchFamily="18" charset="0"/>
                <a:cs typeface="Times New Roman" pitchFamily="18" charset="0"/>
              </a:rPr>
              <a:t>Are groups of cells that lie together to accomplish a common function. </a:t>
            </a:r>
          </a:p>
          <a:p>
            <a:pPr algn="l"/>
            <a:endParaRPr lang="en-US" sz="2800" b="1" dirty="0">
              <a:solidFill>
                <a:srgbClr val="002060"/>
              </a:solidFill>
              <a:latin typeface="Garamond" pitchFamily="18" charset="0"/>
              <a:cs typeface="Times New Roman" pitchFamily="18" charset="0"/>
            </a:endParaRPr>
          </a:p>
          <a:p>
            <a:pPr algn="l"/>
            <a:r>
              <a:rPr lang="en-US" sz="2800" b="1" dirty="0">
                <a:solidFill>
                  <a:srgbClr val="002060"/>
                </a:solidFill>
                <a:latin typeface="Garamond" pitchFamily="18" charset="0"/>
                <a:cs typeface="Times New Roman" pitchFamily="18" charset="0"/>
              </a:rPr>
              <a:t>During the early developments of embryo, there are three primitive germ layers: ectoderm, mesoderm, and endoderm. From these germ layers the tissues formed and the body is developed</a:t>
            </a:r>
          </a:p>
          <a:p>
            <a:pPr algn="l"/>
            <a:endParaRPr lang="en-US" sz="2800" b="1" dirty="0">
              <a:solidFill>
                <a:srgbClr val="002060"/>
              </a:solidFill>
              <a:latin typeface="Garamond" pitchFamily="18" charset="0"/>
              <a:cs typeface="Times New Roman" pitchFamily="18" charset="0"/>
            </a:endParaRPr>
          </a:p>
          <a:p>
            <a:pPr algn="l"/>
            <a:r>
              <a:rPr lang="en-US" sz="2800" b="1" dirty="0">
                <a:solidFill>
                  <a:srgbClr val="002060"/>
                </a:solidFill>
                <a:latin typeface="Garamond" pitchFamily="18" charset="0"/>
                <a:cs typeface="Times New Roman" pitchFamily="18" charset="0"/>
              </a:rPr>
              <a:t> </a:t>
            </a:r>
            <a:endParaRPr lang="ar-IQ" sz="2800" b="1" dirty="0"/>
          </a:p>
        </p:txBody>
      </p:sp>
    </p:spTree>
    <p:extLst>
      <p:ext uri="{BB962C8B-B14F-4D97-AF65-F5344CB8AC3E}">
        <p14:creationId xmlns:p14="http://schemas.microsoft.com/office/powerpoint/2010/main" val="1337060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nodeType="clickEffect">
                                  <p:stCondLst>
                                    <p:cond delay="0"/>
                                  </p:stCondLst>
                                  <p:childTnLst>
                                    <p:set>
                                      <p:cBhvr>
                                        <p:cTn id="6" dur="1" fill="hold">
                                          <p:stCondLst>
                                            <p:cond delay="0"/>
                                          </p:stCondLst>
                                        </p:cTn>
                                        <p:tgtEl>
                                          <p:spTgt spid="4">
                                            <p:txEl>
                                              <p:pRg st="3" end="3"/>
                                            </p:txEl>
                                          </p:spTgt>
                                        </p:tgtEl>
                                        <p:attrNameLst>
                                          <p:attrName>style.visibility</p:attrName>
                                        </p:attrNameLst>
                                      </p:cBhvr>
                                      <p:to>
                                        <p:strVal val="visible"/>
                                      </p:to>
                                    </p:set>
                                    <p:animEffect transition="in" filter="circle(out)">
                                      <p:cBhvr>
                                        <p:cTn id="7" dur="2000"/>
                                        <p:tgtEl>
                                          <p:spTgt spid="4">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32" fill="hold" nodeType="clickEffect">
                                  <p:stCondLst>
                                    <p:cond delay="0"/>
                                  </p:stCondLst>
                                  <p:childTnLst>
                                    <p:set>
                                      <p:cBhvr>
                                        <p:cTn id="11" dur="1" fill="hold">
                                          <p:stCondLst>
                                            <p:cond delay="0"/>
                                          </p:stCondLst>
                                        </p:cTn>
                                        <p:tgtEl>
                                          <p:spTgt spid="4">
                                            <p:txEl>
                                              <p:pRg st="5" end="5"/>
                                            </p:txEl>
                                          </p:spTgt>
                                        </p:tgtEl>
                                        <p:attrNameLst>
                                          <p:attrName>style.visibility</p:attrName>
                                        </p:attrNameLst>
                                      </p:cBhvr>
                                      <p:to>
                                        <p:strVal val="visible"/>
                                      </p:to>
                                    </p:set>
                                    <p:animEffect transition="in" filter="circle(out)">
                                      <p:cBhvr>
                                        <p:cTn id="12" dur="2000"/>
                                        <p:tgtEl>
                                          <p:spTgt spid="4">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4">
                                            <p:txEl>
                                              <p:pRg st="7" end="7"/>
                                            </p:txEl>
                                          </p:spTgt>
                                        </p:tgtEl>
                                        <p:attrNameLst>
                                          <p:attrName>style.visibility</p:attrName>
                                        </p:attrNameLst>
                                      </p:cBhvr>
                                      <p:to>
                                        <p:strVal val="visible"/>
                                      </p:to>
                                    </p:set>
                                    <p:animEffect transition="in" filter="circle(in)">
                                      <p:cBhvr>
                                        <p:cTn id="17" dur="20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1259632" y="332656"/>
            <a:ext cx="7498080" cy="1143000"/>
          </a:xfrm>
        </p:spPr>
        <p:txBody>
          <a:bodyPr>
            <a:normAutofit/>
          </a:bodyPr>
          <a:lstStyle/>
          <a:p>
            <a:pPr eaLnBrk="1" hangingPunct="1">
              <a:defRPr/>
            </a:pPr>
            <a:r>
              <a:rPr lang="en-US" sz="3600" b="1" u="sng" dirty="0">
                <a:solidFill>
                  <a:schemeClr val="accent3">
                    <a:lumMod val="75000"/>
                  </a:schemeClr>
                </a:solidFill>
                <a:effectLst/>
                <a:latin typeface="Garamond" pitchFamily="18" charset="0"/>
                <a:cs typeface="Times New Roman" pitchFamily="18" charset="0"/>
              </a:rPr>
              <a:t>Histology</a:t>
            </a:r>
          </a:p>
        </p:txBody>
      </p:sp>
      <p:sp>
        <p:nvSpPr>
          <p:cNvPr id="55299" name="Rectangle 3"/>
          <p:cNvSpPr>
            <a:spLocks noGrp="1" noChangeArrowheads="1"/>
          </p:cNvSpPr>
          <p:nvPr>
            <p:ph idx="1"/>
          </p:nvPr>
        </p:nvSpPr>
        <p:spPr>
          <a:xfrm>
            <a:off x="1403648" y="1484784"/>
            <a:ext cx="7498080" cy="4800600"/>
          </a:xfrm>
        </p:spPr>
        <p:txBody>
          <a:bodyPr/>
          <a:lstStyle/>
          <a:p>
            <a:pPr algn="l" eaLnBrk="1" hangingPunct="1">
              <a:buFont typeface="Wingdings" pitchFamily="2" charset="2"/>
              <a:buNone/>
              <a:defRPr/>
            </a:pPr>
            <a:r>
              <a:rPr lang="en-US" sz="2800" b="1" dirty="0">
                <a:solidFill>
                  <a:srgbClr val="002060"/>
                </a:solidFill>
                <a:latin typeface="Garamond" pitchFamily="18" charset="0"/>
                <a:cs typeface="Times New Roman" pitchFamily="18" charset="0"/>
              </a:rPr>
              <a:t>(groups of cells that are similar in structure and function)</a:t>
            </a:r>
          </a:p>
          <a:p>
            <a:pPr algn="l" eaLnBrk="1" hangingPunct="1">
              <a:buFont typeface="Wingdings" pitchFamily="2" charset="2"/>
              <a:buNone/>
              <a:defRPr/>
            </a:pPr>
            <a:r>
              <a:rPr lang="en-US" sz="2800" b="1" dirty="0">
                <a:solidFill>
                  <a:srgbClr val="002060"/>
                </a:solidFill>
                <a:latin typeface="Garamond" pitchFamily="18" charset="0"/>
                <a:cs typeface="Times New Roman" pitchFamily="18" charset="0"/>
              </a:rPr>
              <a:t>4 Tissue Types</a:t>
            </a:r>
            <a:endParaRPr lang="en-US" sz="2800" b="1" dirty="0">
              <a:latin typeface="Garamond" pitchFamily="18" charset="0"/>
              <a:cs typeface="Times New Roman" pitchFamily="18" charset="0"/>
            </a:endParaRPr>
          </a:p>
          <a:p>
            <a:pPr eaLnBrk="1" hangingPunct="1">
              <a:buFont typeface="Wingdings" pitchFamily="2" charset="2"/>
              <a:buNone/>
              <a:defRPr/>
            </a:pPr>
            <a:endParaRPr lang="en-US" dirty="0"/>
          </a:p>
        </p:txBody>
      </p:sp>
      <p:pic>
        <p:nvPicPr>
          <p:cNvPr id="55301" name="Picture 5" descr="Tissue Typ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99792" y="2924944"/>
            <a:ext cx="63722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06203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2" fill="hold" nodeType="clickEffect">
                                  <p:stCondLst>
                                    <p:cond delay="0"/>
                                  </p:stCondLst>
                                  <p:childTnLst>
                                    <p:set>
                                      <p:cBhvr>
                                        <p:cTn id="6" dur="1" fill="hold">
                                          <p:stCondLst>
                                            <p:cond delay="0"/>
                                          </p:stCondLst>
                                        </p:cTn>
                                        <p:tgtEl>
                                          <p:spTgt spid="55301"/>
                                        </p:tgtEl>
                                        <p:attrNameLst>
                                          <p:attrName>style.visibility</p:attrName>
                                        </p:attrNameLst>
                                      </p:cBhvr>
                                      <p:to>
                                        <p:strVal val="visible"/>
                                      </p:to>
                                    </p:set>
                                    <p:animEffect transition="in" filter="wheel(2)">
                                      <p:cBhvr>
                                        <p:cTn id="7" dur="2000"/>
                                        <p:tgtEl>
                                          <p:spTgt spid="5530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F10F115-7DF9-4F1B-A81F-B267FB3FDD54}"/>
              </a:ext>
            </a:extLst>
          </p:cNvPr>
          <p:cNvSpPr>
            <a:spLocks noGrp="1"/>
          </p:cNvSpPr>
          <p:nvPr>
            <p:ph idx="1"/>
          </p:nvPr>
        </p:nvSpPr>
        <p:spPr>
          <a:xfrm>
            <a:off x="857251" y="764704"/>
            <a:ext cx="7404653" cy="5331296"/>
          </a:xfrm>
        </p:spPr>
        <p:txBody>
          <a:bodyPr>
            <a:normAutofit/>
          </a:bodyPr>
          <a:lstStyle/>
          <a:p>
            <a:pPr marL="34290" indent="0" algn="l">
              <a:buNone/>
            </a:pPr>
            <a:r>
              <a:rPr lang="en-US" sz="2800" b="1" dirty="0">
                <a:solidFill>
                  <a:srgbClr val="002060"/>
                </a:solidFill>
                <a:latin typeface="Garmond"/>
              </a:rPr>
              <a:t>Epithelial cells are derived from all three embryonic germ layers which cover the body surfaces and line the body cavities. </a:t>
            </a:r>
          </a:p>
          <a:p>
            <a:pPr marL="34290" indent="0" algn="l">
              <a:buNone/>
            </a:pPr>
            <a:endParaRPr lang="en-US" sz="2800" b="1" dirty="0">
              <a:solidFill>
                <a:srgbClr val="002060"/>
              </a:solidFill>
              <a:latin typeface="Garmond"/>
            </a:endParaRPr>
          </a:p>
          <a:p>
            <a:pPr marL="34290" indent="0" algn="l">
              <a:buNone/>
            </a:pPr>
            <a:r>
              <a:rPr lang="en-US" sz="2800" b="1" dirty="0">
                <a:solidFill>
                  <a:srgbClr val="002060"/>
                </a:solidFill>
                <a:latin typeface="Garmond"/>
              </a:rPr>
              <a:t>Connective tissue derived from mesoderm which supports the other three basic tissues, both   structurally and functionally</a:t>
            </a:r>
          </a:p>
          <a:p>
            <a:pPr marL="34290" indent="0" algn="l">
              <a:buNone/>
            </a:pPr>
            <a:endParaRPr lang="en-US" sz="2800" b="1" dirty="0">
              <a:solidFill>
                <a:srgbClr val="002060"/>
              </a:solidFill>
              <a:latin typeface="Garmond"/>
            </a:endParaRPr>
          </a:p>
          <a:p>
            <a:pPr marL="34290" indent="0" algn="l">
              <a:buNone/>
            </a:pPr>
            <a:r>
              <a:rPr lang="en-US" sz="2800" b="1" dirty="0">
                <a:solidFill>
                  <a:srgbClr val="002060"/>
                </a:solidFill>
                <a:latin typeface="Garmond"/>
              </a:rPr>
              <a:t>Muscle tissue derived from mesoderm which is made up of contractile cells specialized for contraction and movements. </a:t>
            </a:r>
            <a:endParaRPr lang="ar-IQ" sz="2800" b="1" dirty="0">
              <a:solidFill>
                <a:srgbClr val="002060"/>
              </a:solidFill>
              <a:latin typeface="Garmond"/>
            </a:endParaRPr>
          </a:p>
        </p:txBody>
      </p:sp>
    </p:spTree>
    <p:extLst>
      <p:ext uri="{BB962C8B-B14F-4D97-AF65-F5344CB8AC3E}">
        <p14:creationId xmlns:p14="http://schemas.microsoft.com/office/powerpoint/2010/main" val="14594707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5DE1C07-2DEF-465E-AEDE-0CD37DF129BA}"/>
              </a:ext>
            </a:extLst>
          </p:cNvPr>
          <p:cNvSpPr>
            <a:spLocks noGrp="1"/>
          </p:cNvSpPr>
          <p:nvPr>
            <p:ph idx="1"/>
          </p:nvPr>
        </p:nvSpPr>
        <p:spPr>
          <a:xfrm>
            <a:off x="857251" y="980728"/>
            <a:ext cx="7404653" cy="5115272"/>
          </a:xfrm>
        </p:spPr>
        <p:txBody>
          <a:bodyPr>
            <a:normAutofit/>
          </a:bodyPr>
          <a:lstStyle/>
          <a:p>
            <a:pPr marL="34290" indent="0" algn="l">
              <a:buNone/>
            </a:pPr>
            <a:endParaRPr lang="en-US" sz="2800" b="1" dirty="0">
              <a:solidFill>
                <a:srgbClr val="002060"/>
              </a:solidFill>
              <a:latin typeface="Garmond"/>
            </a:endParaRPr>
          </a:p>
          <a:p>
            <a:pPr marL="34290" indent="0" algn="l">
              <a:buNone/>
            </a:pPr>
            <a:endParaRPr lang="en-US" sz="2800" b="1" dirty="0">
              <a:solidFill>
                <a:srgbClr val="002060"/>
              </a:solidFill>
              <a:latin typeface="Garmond"/>
            </a:endParaRPr>
          </a:p>
          <a:p>
            <a:pPr marL="34290" indent="0" algn="l">
              <a:buNone/>
            </a:pPr>
            <a:r>
              <a:rPr lang="en-US" sz="2800" b="1" dirty="0">
                <a:solidFill>
                  <a:srgbClr val="002060"/>
                </a:solidFill>
                <a:latin typeface="Garmond"/>
              </a:rPr>
              <a:t>Nervous tissue derived from ectoderm which composed of nervous cells that have the specialized functions of receiving, generating, and transmitting nerve impulses, and integrates information from outside and inside the body. </a:t>
            </a:r>
            <a:endParaRPr lang="ar-IQ" sz="2800" b="1" dirty="0">
              <a:solidFill>
                <a:srgbClr val="002060"/>
              </a:solidFill>
              <a:latin typeface="Garmond"/>
            </a:endParaRPr>
          </a:p>
        </p:txBody>
      </p:sp>
    </p:spTree>
    <p:extLst>
      <p:ext uri="{BB962C8B-B14F-4D97-AF65-F5344CB8AC3E}">
        <p14:creationId xmlns:p14="http://schemas.microsoft.com/office/powerpoint/2010/main" val="2721346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5F1653C-AC03-498A-804D-FC8EB3884084}"/>
              </a:ext>
            </a:extLst>
          </p:cNvPr>
          <p:cNvSpPr>
            <a:spLocks noGrp="1"/>
          </p:cNvSpPr>
          <p:nvPr>
            <p:ph idx="1"/>
          </p:nvPr>
        </p:nvSpPr>
        <p:spPr>
          <a:xfrm>
            <a:off x="857251" y="836712"/>
            <a:ext cx="7404653" cy="5259288"/>
          </a:xfrm>
        </p:spPr>
        <p:txBody>
          <a:bodyPr>
            <a:normAutofit/>
          </a:bodyPr>
          <a:lstStyle/>
          <a:p>
            <a:pPr marL="34290" indent="0" algn="l">
              <a:buNone/>
            </a:pPr>
            <a:r>
              <a:rPr lang="en-US" sz="2800" b="1" dirty="0">
                <a:solidFill>
                  <a:srgbClr val="002060"/>
                </a:solidFill>
                <a:latin typeface="Garmond"/>
              </a:rPr>
              <a:t>These tissues exist in association with one another and in variable proportions</a:t>
            </a:r>
          </a:p>
          <a:p>
            <a:pPr marL="34290" indent="0" algn="l">
              <a:buNone/>
            </a:pPr>
            <a:endParaRPr lang="en-US" sz="2800" b="1" dirty="0">
              <a:solidFill>
                <a:srgbClr val="002060"/>
              </a:solidFill>
              <a:latin typeface="Garmond"/>
            </a:endParaRPr>
          </a:p>
          <a:p>
            <a:pPr marL="34290" indent="0" algn="l">
              <a:buNone/>
            </a:pPr>
            <a:r>
              <a:rPr lang="en-US" sz="2800" b="1" dirty="0">
                <a:solidFill>
                  <a:srgbClr val="002060"/>
                </a:solidFill>
                <a:latin typeface="Garmond"/>
              </a:rPr>
              <a:t>Forming different organs and systems of the body. </a:t>
            </a:r>
          </a:p>
          <a:p>
            <a:pPr marL="34290" indent="0" algn="l">
              <a:buNone/>
            </a:pPr>
            <a:endParaRPr lang="en-US" sz="2800" b="1" dirty="0">
              <a:solidFill>
                <a:srgbClr val="002060"/>
              </a:solidFill>
              <a:latin typeface="Garmond"/>
            </a:endParaRPr>
          </a:p>
          <a:p>
            <a:pPr marL="34290" indent="0" algn="l">
              <a:buNone/>
            </a:pPr>
            <a:r>
              <a:rPr lang="en-US" sz="2800" b="1" dirty="0">
                <a:solidFill>
                  <a:srgbClr val="002060"/>
                </a:solidFill>
                <a:latin typeface="Garmond"/>
              </a:rPr>
              <a:t>The organ can be divided into:</a:t>
            </a:r>
          </a:p>
          <a:p>
            <a:pPr marL="34290" indent="0" algn="l">
              <a:buNone/>
            </a:pPr>
            <a:r>
              <a:rPr lang="en-US" sz="2800" b="1" dirty="0">
                <a:solidFill>
                  <a:srgbClr val="002060"/>
                </a:solidFill>
                <a:latin typeface="Garmond"/>
              </a:rPr>
              <a:t>Parenchyma which is composed of the cells responsible for the main function typical of the organ </a:t>
            </a:r>
          </a:p>
          <a:p>
            <a:pPr marL="34290" indent="0" algn="l">
              <a:buNone/>
            </a:pPr>
            <a:r>
              <a:rPr lang="en-US" sz="2800" b="1" dirty="0">
                <a:solidFill>
                  <a:srgbClr val="002060"/>
                </a:solidFill>
                <a:latin typeface="Garmond"/>
              </a:rPr>
              <a:t>stroma which is the supporting tissue.</a:t>
            </a:r>
            <a:endParaRPr lang="ar-IQ" sz="2800" b="1" dirty="0">
              <a:solidFill>
                <a:srgbClr val="002060"/>
              </a:solidFill>
              <a:latin typeface="Garmond"/>
            </a:endParaRPr>
          </a:p>
        </p:txBody>
      </p:sp>
    </p:spTree>
    <p:extLst>
      <p:ext uri="{BB962C8B-B14F-4D97-AF65-F5344CB8AC3E}">
        <p14:creationId xmlns:p14="http://schemas.microsoft.com/office/powerpoint/2010/main" val="22077381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43608" y="692696"/>
            <a:ext cx="8100392" cy="3662541"/>
          </a:xfrm>
          <a:prstGeom prst="rect">
            <a:avLst/>
          </a:prstGeom>
        </p:spPr>
        <p:txBody>
          <a:bodyPr wrap="square">
            <a:spAutoFit/>
          </a:bodyPr>
          <a:lstStyle/>
          <a:p>
            <a:pPr algn="l"/>
            <a:r>
              <a:rPr lang="en-US" sz="3600" b="1" u="sng" dirty="0">
                <a:solidFill>
                  <a:schemeClr val="accent3">
                    <a:lumMod val="75000"/>
                  </a:schemeClr>
                </a:solidFill>
                <a:latin typeface="Garamond" pitchFamily="18" charset="0"/>
                <a:cs typeface="Times New Roman" pitchFamily="18" charset="0"/>
              </a:rPr>
              <a:t>Epithelial tissue</a:t>
            </a:r>
          </a:p>
          <a:p>
            <a:pPr algn="l"/>
            <a:r>
              <a:rPr lang="en-US" sz="2800" dirty="0">
                <a:solidFill>
                  <a:srgbClr val="FF0000"/>
                </a:solidFill>
              </a:rPr>
              <a:t> </a:t>
            </a:r>
          </a:p>
          <a:p>
            <a:pPr algn="l"/>
            <a:r>
              <a:rPr lang="en-US" sz="2800" b="1" dirty="0">
                <a:solidFill>
                  <a:srgbClr val="002060"/>
                </a:solidFill>
                <a:latin typeface="Garamond" pitchFamily="18" charset="0"/>
                <a:cs typeface="Times New Roman" pitchFamily="18" charset="0"/>
              </a:rPr>
              <a:t>Is one of the four major tissue types in the body </a:t>
            </a:r>
          </a:p>
          <a:p>
            <a:pPr algn="l"/>
            <a:r>
              <a:rPr lang="en-US" sz="2800" b="1" dirty="0">
                <a:solidFill>
                  <a:srgbClr val="002060"/>
                </a:solidFill>
                <a:latin typeface="Garamond" pitchFamily="18" charset="0"/>
                <a:cs typeface="Times New Roman" pitchFamily="18" charset="0"/>
              </a:rPr>
              <a:t>acting as an interface between the body and the rest of the world.</a:t>
            </a:r>
          </a:p>
          <a:p>
            <a:pPr algn="l"/>
            <a:endParaRPr lang="en-US" sz="2800" b="1" dirty="0">
              <a:solidFill>
                <a:srgbClr val="002060"/>
              </a:solidFill>
              <a:latin typeface="Garamond" pitchFamily="18" charset="0"/>
              <a:cs typeface="Times New Roman" pitchFamily="18" charset="0"/>
            </a:endParaRPr>
          </a:p>
          <a:p>
            <a:pPr algn="l"/>
            <a:r>
              <a:rPr lang="en-US" sz="2800" b="1" dirty="0">
                <a:solidFill>
                  <a:srgbClr val="002060"/>
                </a:solidFill>
                <a:latin typeface="Garamond" pitchFamily="18" charset="0"/>
                <a:cs typeface="Times New Roman" pitchFamily="18" charset="0"/>
              </a:rPr>
              <a:t>Usually separated from the underlying connective tissue by a thin sheet of </a:t>
            </a:r>
            <a:r>
              <a:rPr lang="en-US" sz="2800" b="1" dirty="0">
                <a:solidFill>
                  <a:srgbClr val="C00000"/>
                </a:solidFill>
                <a:latin typeface="Garamond" pitchFamily="18" charset="0"/>
                <a:cs typeface="Times New Roman" pitchFamily="18" charset="0"/>
              </a:rPr>
              <a:t>basement membrane.</a:t>
            </a:r>
          </a:p>
        </p:txBody>
      </p:sp>
    </p:spTree>
    <p:extLst>
      <p:ext uri="{BB962C8B-B14F-4D97-AF65-F5344CB8AC3E}">
        <p14:creationId xmlns:p14="http://schemas.microsoft.com/office/powerpoint/2010/main" val="81889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circle(out)">
                                      <p:cBhvr>
                                        <p:cTn id="7" dur="2000"/>
                                        <p:tgtEl>
                                          <p:spTgt spid="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32" fill="hold" nodeType="clickEffect">
                                  <p:stCondLst>
                                    <p:cond delay="0"/>
                                  </p:stCondLst>
                                  <p:childTnLst>
                                    <p:set>
                                      <p:cBhvr>
                                        <p:cTn id="11" dur="1" fill="hold">
                                          <p:stCondLst>
                                            <p:cond delay="0"/>
                                          </p:stCondLst>
                                        </p:cTn>
                                        <p:tgtEl>
                                          <p:spTgt spid="4">
                                            <p:txEl>
                                              <p:pRg st="3" end="3"/>
                                            </p:txEl>
                                          </p:spTgt>
                                        </p:tgtEl>
                                        <p:attrNameLst>
                                          <p:attrName>style.visibility</p:attrName>
                                        </p:attrNameLst>
                                      </p:cBhvr>
                                      <p:to>
                                        <p:strVal val="visible"/>
                                      </p:to>
                                    </p:set>
                                    <p:animEffect transition="in" filter="circle(out)">
                                      <p:cBhvr>
                                        <p:cTn id="12" dur="2000"/>
                                        <p:tgtEl>
                                          <p:spTgt spid="4">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32" fill="hold" nodeType="clickEffect">
                                  <p:stCondLst>
                                    <p:cond delay="0"/>
                                  </p:stCondLst>
                                  <p:childTnLst>
                                    <p:set>
                                      <p:cBhvr>
                                        <p:cTn id="16" dur="1" fill="hold">
                                          <p:stCondLst>
                                            <p:cond delay="0"/>
                                          </p:stCondLst>
                                        </p:cTn>
                                        <p:tgtEl>
                                          <p:spTgt spid="4">
                                            <p:txEl>
                                              <p:pRg st="5" end="5"/>
                                            </p:txEl>
                                          </p:spTgt>
                                        </p:tgtEl>
                                        <p:attrNameLst>
                                          <p:attrName>style.visibility</p:attrName>
                                        </p:attrNameLst>
                                      </p:cBhvr>
                                      <p:to>
                                        <p:strVal val="visible"/>
                                      </p:to>
                                    </p:set>
                                    <p:animEffect transition="in" filter="circle(out)">
                                      <p:cBhvr>
                                        <p:cTn id="17" dur="20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Basis</Template>
  <TotalTime>516</TotalTime>
  <Words>890</Words>
  <Application>Microsoft Office PowerPoint</Application>
  <PresentationFormat>On-screen Show (4:3)</PresentationFormat>
  <Paragraphs>150</Paragraphs>
  <Slides>27</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Calibri</vt:lpstr>
      <vt:lpstr>Corbel</vt:lpstr>
      <vt:lpstr>Garamond</vt:lpstr>
      <vt:lpstr>Garmond</vt:lpstr>
      <vt:lpstr>Times New Roman</vt:lpstr>
      <vt:lpstr>Wingdings</vt:lpstr>
      <vt:lpstr>Basis</vt:lpstr>
      <vt:lpstr>PowerPoint Presentation</vt:lpstr>
      <vt:lpstr>Epithelial Tissue</vt:lpstr>
      <vt:lpstr>Objectives</vt:lpstr>
      <vt:lpstr>PowerPoint Presentation</vt:lpstr>
      <vt:lpstr>Histology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Conclusion</vt:lpstr>
      <vt:lpstr>PowerPoint Presentation</vt:lpstr>
      <vt:lpstr>PowerPoint Presentation</vt:lpstr>
      <vt:lpstr>PowerPoint Presentation</vt:lpstr>
      <vt:lpstr>PowerPoint Presentation</vt:lpstr>
    </vt:vector>
  </TitlesOfParts>
  <Company>Naim Al Hussaini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Epithelial Tissue</dc:title>
  <dc:creator>DELL</dc:creator>
  <cp:lastModifiedBy>Balqees</cp:lastModifiedBy>
  <cp:revision>133</cp:revision>
  <dcterms:created xsi:type="dcterms:W3CDTF">2012-11-25T15:45:08Z</dcterms:created>
  <dcterms:modified xsi:type="dcterms:W3CDTF">2023-12-16T16:40:35Z</dcterms:modified>
</cp:coreProperties>
</file>